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handoutMasterIdLst>
    <p:handoutMasterId r:id="rId25"/>
  </p:handoutMasterIdLst>
  <p:sldIdLst>
    <p:sldId id="256" r:id="rId2"/>
    <p:sldId id="258" r:id="rId3"/>
    <p:sldId id="278" r:id="rId4"/>
    <p:sldId id="313" r:id="rId5"/>
    <p:sldId id="308" r:id="rId6"/>
    <p:sldId id="309" r:id="rId7"/>
    <p:sldId id="301" r:id="rId8"/>
    <p:sldId id="302" r:id="rId9"/>
    <p:sldId id="315" r:id="rId10"/>
    <p:sldId id="318" r:id="rId11"/>
    <p:sldId id="316" r:id="rId12"/>
    <p:sldId id="298" r:id="rId13"/>
    <p:sldId id="312" r:id="rId14"/>
    <p:sldId id="303" r:id="rId15"/>
    <p:sldId id="304" r:id="rId16"/>
    <p:sldId id="305" r:id="rId17"/>
    <p:sldId id="310" r:id="rId18"/>
    <p:sldId id="311" r:id="rId19"/>
    <p:sldId id="314" r:id="rId20"/>
    <p:sldId id="307" r:id="rId21"/>
    <p:sldId id="317" r:id="rId22"/>
    <p:sldId id="29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TRIC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794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02" autoAdjust="0"/>
    <p:restoredTop sz="98007" autoAdjust="0"/>
  </p:normalViewPr>
  <p:slideViewPr>
    <p:cSldViewPr>
      <p:cViewPr>
        <p:scale>
          <a:sx n="80" d="100"/>
          <a:sy n="80" d="100"/>
        </p:scale>
        <p:origin x="-852" y="-18"/>
      </p:cViewPr>
      <p:guideLst>
        <p:guide orient="horz" pos="2160"/>
        <p:guide pos="2880"/>
      </p:guideLst>
    </p:cSldViewPr>
  </p:slideViewPr>
  <p:outlineViewPr>
    <p:cViewPr>
      <p:scale>
        <a:sx n="33" d="100"/>
        <a:sy n="33" d="100"/>
      </p:scale>
      <p:origin x="0" y="9204"/>
    </p:cViewPr>
  </p:outlineViewPr>
  <p:notesTextViewPr>
    <p:cViewPr>
      <p:scale>
        <a:sx n="1" d="1"/>
        <a:sy n="1" d="1"/>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3"/>
              <c:spPr>
                <a:noFill/>
                <a:ln>
                  <a:noFill/>
                </a:ln>
                <a:effectLst/>
              </c:spPr>
              <c:txPr>
                <a:bodyPr rot="0" spcFirstLastPara="1" vertOverflow="clip" horzOverflow="clip" vert="horz" wrap="square" lIns="38100" tIns="19050" rIns="38100" bIns="19050" anchor="b"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Hoja1!$B$15:$B$18</c:f>
              <c:strCache>
                <c:ptCount val="4"/>
                <c:pt idx="0">
                  <c:v>Procesos Competitivos</c:v>
                </c:pt>
                <c:pt idx="1">
                  <c:v>Otros procesos</c:v>
                </c:pt>
                <c:pt idx="2">
                  <c:v>Selecc Abreviada y mínima cuantía</c:v>
                </c:pt>
                <c:pt idx="3">
                  <c:v>Contratacion Directa</c:v>
                </c:pt>
              </c:strCache>
            </c:strRef>
          </c:cat>
          <c:val>
            <c:numRef>
              <c:f>Hoja1!$C$15:$C$18</c:f>
              <c:numCache>
                <c:formatCode>_-* #,##0\ _€_-;\-* #,##0\ _€_-;_-* "-"??\ _€_-;_-@_-</c:formatCode>
                <c:ptCount val="4"/>
                <c:pt idx="0">
                  <c:v>82950520961.914398</c:v>
                </c:pt>
                <c:pt idx="1">
                  <c:v>4202699177.3030801</c:v>
                </c:pt>
                <c:pt idx="2">
                  <c:v>6611705686.6938496</c:v>
                </c:pt>
                <c:pt idx="3">
                  <c:v>12908758523.3333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59E135-2F43-4B52-B2C0-B6FA33F7FA93}" type="doc">
      <dgm:prSet loTypeId="urn:microsoft.com/office/officeart/2005/8/layout/gear1" loCatId="relationship" qsTypeId="urn:microsoft.com/office/officeart/2005/8/quickstyle/simple1" qsCatId="simple" csTypeId="urn:microsoft.com/office/officeart/2005/8/colors/accent1_2" csCatId="accent1" phldr="1"/>
      <dgm:spPr/>
    </dgm:pt>
    <dgm:pt modelId="{C852203C-BECE-40D3-86FE-FEC507802DFA}">
      <dgm:prSet phldrT="[Texto]"/>
      <dgm:spPr/>
      <dgm:t>
        <a:bodyPr/>
        <a:lstStyle/>
        <a:p>
          <a:r>
            <a:rPr lang="es-ES" dirty="0" smtClean="0"/>
            <a:t>Colombia compra eficiente</a:t>
          </a:r>
          <a:endParaRPr lang="es-ES" dirty="0"/>
        </a:p>
      </dgm:t>
    </dgm:pt>
    <dgm:pt modelId="{C9C7E05F-37D6-4EF8-8A69-C42C99B6B8C0}" type="parTrans" cxnId="{7FCE4575-236D-4342-9C7A-0DD0614AC75B}">
      <dgm:prSet/>
      <dgm:spPr/>
      <dgm:t>
        <a:bodyPr/>
        <a:lstStyle/>
        <a:p>
          <a:endParaRPr lang="es-ES"/>
        </a:p>
      </dgm:t>
    </dgm:pt>
    <dgm:pt modelId="{388115A1-2EEF-4684-9AA7-9F26AB5C5617}" type="sibTrans" cxnId="{7FCE4575-236D-4342-9C7A-0DD0614AC75B}">
      <dgm:prSet/>
      <dgm:spPr/>
      <dgm:t>
        <a:bodyPr/>
        <a:lstStyle/>
        <a:p>
          <a:endParaRPr lang="es-ES"/>
        </a:p>
      </dgm:t>
    </dgm:pt>
    <dgm:pt modelId="{2C662B77-B9A0-4A42-A48D-FFDE9E411F88}">
      <dgm:prSet phldrT="[Texto]"/>
      <dgm:spPr>
        <a:solidFill>
          <a:srgbClr val="C9794D"/>
        </a:solidFill>
      </dgm:spPr>
      <dgm:t>
        <a:bodyPr/>
        <a:lstStyle/>
        <a:p>
          <a:r>
            <a:rPr lang="es-ES" dirty="0" err="1" smtClean="0"/>
            <a:t>Super</a:t>
          </a:r>
          <a:r>
            <a:rPr lang="es-ES" dirty="0" smtClean="0"/>
            <a:t> </a:t>
          </a:r>
          <a:r>
            <a:rPr lang="es-ES" dirty="0" err="1" smtClean="0"/>
            <a:t>Ind</a:t>
          </a:r>
          <a:r>
            <a:rPr lang="es-ES" dirty="0" smtClean="0"/>
            <a:t> y Co</a:t>
          </a:r>
          <a:endParaRPr lang="es-ES" dirty="0"/>
        </a:p>
      </dgm:t>
    </dgm:pt>
    <dgm:pt modelId="{3BC3209C-6BB5-4A0E-BA61-CB6A90F2C557}" type="parTrans" cxnId="{F367D4F3-3FF7-4521-B9C6-3CC725A46295}">
      <dgm:prSet/>
      <dgm:spPr/>
      <dgm:t>
        <a:bodyPr/>
        <a:lstStyle/>
        <a:p>
          <a:endParaRPr lang="es-ES"/>
        </a:p>
      </dgm:t>
    </dgm:pt>
    <dgm:pt modelId="{46E92B9A-3BA1-4F8C-9376-88ADB5DE8189}" type="sibTrans" cxnId="{F367D4F3-3FF7-4521-B9C6-3CC725A46295}">
      <dgm:prSet/>
      <dgm:spPr/>
      <dgm:t>
        <a:bodyPr/>
        <a:lstStyle/>
        <a:p>
          <a:endParaRPr lang="es-ES"/>
        </a:p>
      </dgm:t>
    </dgm:pt>
    <dgm:pt modelId="{51DC6C89-4BA4-4CB4-8CE5-5C1E810D6C83}">
      <dgm:prSet phldrT="[Texto]"/>
      <dgm:spPr>
        <a:solidFill>
          <a:srgbClr val="92D050"/>
        </a:solidFill>
      </dgm:spPr>
      <dgm:t>
        <a:bodyPr/>
        <a:lstStyle/>
        <a:p>
          <a:r>
            <a:rPr lang="es-ES" dirty="0" smtClean="0"/>
            <a:t>Dirección  de Mipymes</a:t>
          </a:r>
          <a:endParaRPr lang="es-ES" dirty="0"/>
        </a:p>
      </dgm:t>
    </dgm:pt>
    <dgm:pt modelId="{B778A51D-EEC9-44C7-ADEB-5247806D1900}" type="parTrans" cxnId="{C59DF510-94A4-4BD4-8CA7-CA83F65C83A9}">
      <dgm:prSet/>
      <dgm:spPr/>
      <dgm:t>
        <a:bodyPr/>
        <a:lstStyle/>
        <a:p>
          <a:endParaRPr lang="es-ES"/>
        </a:p>
      </dgm:t>
    </dgm:pt>
    <dgm:pt modelId="{4EEFFDAE-A344-4C9B-9875-86D986A14734}" type="sibTrans" cxnId="{C59DF510-94A4-4BD4-8CA7-CA83F65C83A9}">
      <dgm:prSet/>
      <dgm:spPr/>
      <dgm:t>
        <a:bodyPr/>
        <a:lstStyle/>
        <a:p>
          <a:endParaRPr lang="es-ES"/>
        </a:p>
      </dgm:t>
    </dgm:pt>
    <dgm:pt modelId="{4C774335-90E7-4E66-BAC6-FCA0B120ACE4}" type="pres">
      <dgm:prSet presAssocID="{D859E135-2F43-4B52-B2C0-B6FA33F7FA93}" presName="composite" presStyleCnt="0">
        <dgm:presLayoutVars>
          <dgm:chMax val="3"/>
          <dgm:animLvl val="lvl"/>
          <dgm:resizeHandles val="exact"/>
        </dgm:presLayoutVars>
      </dgm:prSet>
      <dgm:spPr/>
    </dgm:pt>
    <dgm:pt modelId="{839DC741-C48E-44CC-8A4B-13BED5393AC1}" type="pres">
      <dgm:prSet presAssocID="{C852203C-BECE-40D3-86FE-FEC507802DFA}" presName="gear1" presStyleLbl="node1" presStyleIdx="0" presStyleCnt="3" custLinFactNeighborX="4940" custLinFactNeighborY="1876">
        <dgm:presLayoutVars>
          <dgm:chMax val="1"/>
          <dgm:bulletEnabled val="1"/>
        </dgm:presLayoutVars>
      </dgm:prSet>
      <dgm:spPr/>
      <dgm:t>
        <a:bodyPr/>
        <a:lstStyle/>
        <a:p>
          <a:endParaRPr lang="es-ES"/>
        </a:p>
      </dgm:t>
    </dgm:pt>
    <dgm:pt modelId="{41DE5B45-8B10-477A-93AC-C8C69643ED14}" type="pres">
      <dgm:prSet presAssocID="{C852203C-BECE-40D3-86FE-FEC507802DFA}" presName="gear1srcNode" presStyleLbl="node1" presStyleIdx="0" presStyleCnt="3"/>
      <dgm:spPr/>
      <dgm:t>
        <a:bodyPr/>
        <a:lstStyle/>
        <a:p>
          <a:endParaRPr lang="es-ES"/>
        </a:p>
      </dgm:t>
    </dgm:pt>
    <dgm:pt modelId="{6A92493F-8EE3-42BA-BF92-1840B49D9A9F}" type="pres">
      <dgm:prSet presAssocID="{C852203C-BECE-40D3-86FE-FEC507802DFA}" presName="gear1dstNode" presStyleLbl="node1" presStyleIdx="0" presStyleCnt="3"/>
      <dgm:spPr/>
      <dgm:t>
        <a:bodyPr/>
        <a:lstStyle/>
        <a:p>
          <a:endParaRPr lang="es-ES"/>
        </a:p>
      </dgm:t>
    </dgm:pt>
    <dgm:pt modelId="{B8BFECB5-6407-4F96-BB41-E2C8A2A6F770}" type="pres">
      <dgm:prSet presAssocID="{2C662B77-B9A0-4A42-A48D-FFDE9E411F88}" presName="gear2" presStyleLbl="node1" presStyleIdx="1" presStyleCnt="3" custScaleX="124827" custScaleY="109206">
        <dgm:presLayoutVars>
          <dgm:chMax val="1"/>
          <dgm:bulletEnabled val="1"/>
        </dgm:presLayoutVars>
      </dgm:prSet>
      <dgm:spPr/>
      <dgm:t>
        <a:bodyPr/>
        <a:lstStyle/>
        <a:p>
          <a:endParaRPr lang="es-ES"/>
        </a:p>
      </dgm:t>
    </dgm:pt>
    <dgm:pt modelId="{5A416C3D-1C1F-46A2-9DFD-B6E897C32C0D}" type="pres">
      <dgm:prSet presAssocID="{2C662B77-B9A0-4A42-A48D-FFDE9E411F88}" presName="gear2srcNode" presStyleLbl="node1" presStyleIdx="1" presStyleCnt="3"/>
      <dgm:spPr/>
      <dgm:t>
        <a:bodyPr/>
        <a:lstStyle/>
        <a:p>
          <a:endParaRPr lang="es-ES"/>
        </a:p>
      </dgm:t>
    </dgm:pt>
    <dgm:pt modelId="{0396BF7E-4663-4EAF-ACC5-E0AC1FCC4BB1}" type="pres">
      <dgm:prSet presAssocID="{2C662B77-B9A0-4A42-A48D-FFDE9E411F88}" presName="gear2dstNode" presStyleLbl="node1" presStyleIdx="1" presStyleCnt="3"/>
      <dgm:spPr/>
      <dgm:t>
        <a:bodyPr/>
        <a:lstStyle/>
        <a:p>
          <a:endParaRPr lang="es-ES"/>
        </a:p>
      </dgm:t>
    </dgm:pt>
    <dgm:pt modelId="{84F6ED49-E6C6-4B5A-A158-438437D2384E}" type="pres">
      <dgm:prSet presAssocID="{51DC6C89-4BA4-4CB4-8CE5-5C1E810D6C83}" presName="gear3" presStyleLbl="node1" presStyleIdx="2" presStyleCnt="3"/>
      <dgm:spPr/>
      <dgm:t>
        <a:bodyPr/>
        <a:lstStyle/>
        <a:p>
          <a:endParaRPr lang="es-ES"/>
        </a:p>
      </dgm:t>
    </dgm:pt>
    <dgm:pt modelId="{AED8D1C6-5C21-4E43-94B7-F0B4C4FD6EA6}" type="pres">
      <dgm:prSet presAssocID="{51DC6C89-4BA4-4CB4-8CE5-5C1E810D6C83}" presName="gear3tx" presStyleLbl="node1" presStyleIdx="2" presStyleCnt="3">
        <dgm:presLayoutVars>
          <dgm:chMax val="1"/>
          <dgm:bulletEnabled val="1"/>
        </dgm:presLayoutVars>
      </dgm:prSet>
      <dgm:spPr/>
      <dgm:t>
        <a:bodyPr/>
        <a:lstStyle/>
        <a:p>
          <a:endParaRPr lang="es-ES"/>
        </a:p>
      </dgm:t>
    </dgm:pt>
    <dgm:pt modelId="{1FF2B8BA-44D4-451F-8EA1-B8153AD52F2F}" type="pres">
      <dgm:prSet presAssocID="{51DC6C89-4BA4-4CB4-8CE5-5C1E810D6C83}" presName="gear3srcNode" presStyleLbl="node1" presStyleIdx="2" presStyleCnt="3"/>
      <dgm:spPr/>
      <dgm:t>
        <a:bodyPr/>
        <a:lstStyle/>
        <a:p>
          <a:endParaRPr lang="es-ES"/>
        </a:p>
      </dgm:t>
    </dgm:pt>
    <dgm:pt modelId="{5EEEBCBD-1EA1-4AFE-9495-8F5E4CCB6677}" type="pres">
      <dgm:prSet presAssocID="{51DC6C89-4BA4-4CB4-8CE5-5C1E810D6C83}" presName="gear3dstNode" presStyleLbl="node1" presStyleIdx="2" presStyleCnt="3"/>
      <dgm:spPr/>
      <dgm:t>
        <a:bodyPr/>
        <a:lstStyle/>
        <a:p>
          <a:endParaRPr lang="es-ES"/>
        </a:p>
      </dgm:t>
    </dgm:pt>
    <dgm:pt modelId="{E90D08C5-A42F-483E-9255-343752A285E3}" type="pres">
      <dgm:prSet presAssocID="{388115A1-2EEF-4684-9AA7-9F26AB5C5617}" presName="connector1" presStyleLbl="sibTrans2D1" presStyleIdx="0" presStyleCnt="3" custLinFactNeighborX="5240" custLinFactNeighborY="-206"/>
      <dgm:spPr/>
      <dgm:t>
        <a:bodyPr/>
        <a:lstStyle/>
        <a:p>
          <a:endParaRPr lang="es-ES"/>
        </a:p>
      </dgm:t>
    </dgm:pt>
    <dgm:pt modelId="{BD06E6F6-3FB3-49EA-8206-9E624B1E12A4}" type="pres">
      <dgm:prSet presAssocID="{46E92B9A-3BA1-4F8C-9376-88ADB5DE8189}" presName="connector2" presStyleLbl="sibTrans2D1" presStyleIdx="1" presStyleCnt="3" custLinFactNeighborX="-8271" custLinFactNeighborY="1354"/>
      <dgm:spPr/>
      <dgm:t>
        <a:bodyPr/>
        <a:lstStyle/>
        <a:p>
          <a:endParaRPr lang="es-ES"/>
        </a:p>
      </dgm:t>
    </dgm:pt>
    <dgm:pt modelId="{860FA791-9E5F-4327-8E8C-00149F7F49FA}" type="pres">
      <dgm:prSet presAssocID="{4EEFFDAE-A344-4C9B-9875-86D986A14734}" presName="connector3" presStyleLbl="sibTrans2D1" presStyleIdx="2" presStyleCnt="3"/>
      <dgm:spPr/>
      <dgm:t>
        <a:bodyPr/>
        <a:lstStyle/>
        <a:p>
          <a:endParaRPr lang="es-ES"/>
        </a:p>
      </dgm:t>
    </dgm:pt>
  </dgm:ptLst>
  <dgm:cxnLst>
    <dgm:cxn modelId="{B54EE255-37C1-40BE-90A8-CBA8D587950D}" type="presOf" srcId="{388115A1-2EEF-4684-9AA7-9F26AB5C5617}" destId="{E90D08C5-A42F-483E-9255-343752A285E3}" srcOrd="0" destOrd="0" presId="urn:microsoft.com/office/officeart/2005/8/layout/gear1"/>
    <dgm:cxn modelId="{7FCE4575-236D-4342-9C7A-0DD0614AC75B}" srcId="{D859E135-2F43-4B52-B2C0-B6FA33F7FA93}" destId="{C852203C-BECE-40D3-86FE-FEC507802DFA}" srcOrd="0" destOrd="0" parTransId="{C9C7E05F-37D6-4EF8-8A69-C42C99B6B8C0}" sibTransId="{388115A1-2EEF-4684-9AA7-9F26AB5C5617}"/>
    <dgm:cxn modelId="{F367D4F3-3FF7-4521-B9C6-3CC725A46295}" srcId="{D859E135-2F43-4B52-B2C0-B6FA33F7FA93}" destId="{2C662B77-B9A0-4A42-A48D-FFDE9E411F88}" srcOrd="1" destOrd="0" parTransId="{3BC3209C-6BB5-4A0E-BA61-CB6A90F2C557}" sibTransId="{46E92B9A-3BA1-4F8C-9376-88ADB5DE8189}"/>
    <dgm:cxn modelId="{41190E1B-692E-49F6-8F9A-DFACC54EDFA5}" type="presOf" srcId="{D859E135-2F43-4B52-B2C0-B6FA33F7FA93}" destId="{4C774335-90E7-4E66-BAC6-FCA0B120ACE4}" srcOrd="0" destOrd="0" presId="urn:microsoft.com/office/officeart/2005/8/layout/gear1"/>
    <dgm:cxn modelId="{7F4F63B2-FDBD-4032-BDE6-CA138D7F4C5D}" type="presOf" srcId="{51DC6C89-4BA4-4CB4-8CE5-5C1E810D6C83}" destId="{84F6ED49-E6C6-4B5A-A158-438437D2384E}" srcOrd="0" destOrd="0" presId="urn:microsoft.com/office/officeart/2005/8/layout/gear1"/>
    <dgm:cxn modelId="{D5913EE6-CA90-4C17-A300-4FD603BF88C1}" type="presOf" srcId="{2C662B77-B9A0-4A42-A48D-FFDE9E411F88}" destId="{5A416C3D-1C1F-46A2-9DFD-B6E897C32C0D}" srcOrd="1" destOrd="0" presId="urn:microsoft.com/office/officeart/2005/8/layout/gear1"/>
    <dgm:cxn modelId="{E792D2C1-0D29-414B-AD24-243E54D0572A}" type="presOf" srcId="{2C662B77-B9A0-4A42-A48D-FFDE9E411F88}" destId="{B8BFECB5-6407-4F96-BB41-E2C8A2A6F770}" srcOrd="0" destOrd="0" presId="urn:microsoft.com/office/officeart/2005/8/layout/gear1"/>
    <dgm:cxn modelId="{49398F38-1A88-4C31-8A66-E30ABFF9434F}" type="presOf" srcId="{51DC6C89-4BA4-4CB4-8CE5-5C1E810D6C83}" destId="{5EEEBCBD-1EA1-4AFE-9495-8F5E4CCB6677}" srcOrd="3" destOrd="0" presId="urn:microsoft.com/office/officeart/2005/8/layout/gear1"/>
    <dgm:cxn modelId="{BC8B2B16-B40E-4985-A25D-34894D2A545C}" type="presOf" srcId="{46E92B9A-3BA1-4F8C-9376-88ADB5DE8189}" destId="{BD06E6F6-3FB3-49EA-8206-9E624B1E12A4}" srcOrd="0" destOrd="0" presId="urn:microsoft.com/office/officeart/2005/8/layout/gear1"/>
    <dgm:cxn modelId="{97BB3C55-A993-440B-93AF-81C2EACB83C5}" type="presOf" srcId="{C852203C-BECE-40D3-86FE-FEC507802DFA}" destId="{41DE5B45-8B10-477A-93AC-C8C69643ED14}" srcOrd="1" destOrd="0" presId="urn:microsoft.com/office/officeart/2005/8/layout/gear1"/>
    <dgm:cxn modelId="{D055DCC6-A700-4EFF-8E35-4FBFE341349F}" type="presOf" srcId="{4EEFFDAE-A344-4C9B-9875-86D986A14734}" destId="{860FA791-9E5F-4327-8E8C-00149F7F49FA}" srcOrd="0" destOrd="0" presId="urn:microsoft.com/office/officeart/2005/8/layout/gear1"/>
    <dgm:cxn modelId="{AD062886-A10F-433C-AD47-089A374D7D9B}" type="presOf" srcId="{51DC6C89-4BA4-4CB4-8CE5-5C1E810D6C83}" destId="{1FF2B8BA-44D4-451F-8EA1-B8153AD52F2F}" srcOrd="2" destOrd="0" presId="urn:microsoft.com/office/officeart/2005/8/layout/gear1"/>
    <dgm:cxn modelId="{B8782818-D1CF-4684-B0C4-CAB7771A1CF1}" type="presOf" srcId="{2C662B77-B9A0-4A42-A48D-FFDE9E411F88}" destId="{0396BF7E-4663-4EAF-ACC5-E0AC1FCC4BB1}" srcOrd="2" destOrd="0" presId="urn:microsoft.com/office/officeart/2005/8/layout/gear1"/>
    <dgm:cxn modelId="{7027D5CF-4C09-41B0-9ACF-872C9301A040}" type="presOf" srcId="{51DC6C89-4BA4-4CB4-8CE5-5C1E810D6C83}" destId="{AED8D1C6-5C21-4E43-94B7-F0B4C4FD6EA6}" srcOrd="1" destOrd="0" presId="urn:microsoft.com/office/officeart/2005/8/layout/gear1"/>
    <dgm:cxn modelId="{076AB9D2-980B-4D9F-A244-E393F7E04309}" type="presOf" srcId="{C852203C-BECE-40D3-86FE-FEC507802DFA}" destId="{6A92493F-8EE3-42BA-BF92-1840B49D9A9F}" srcOrd="2" destOrd="0" presId="urn:microsoft.com/office/officeart/2005/8/layout/gear1"/>
    <dgm:cxn modelId="{9D9E9D73-EFF1-4D64-9A84-30AC42CEC6F4}" type="presOf" srcId="{C852203C-BECE-40D3-86FE-FEC507802DFA}" destId="{839DC741-C48E-44CC-8A4B-13BED5393AC1}" srcOrd="0" destOrd="0" presId="urn:microsoft.com/office/officeart/2005/8/layout/gear1"/>
    <dgm:cxn modelId="{C59DF510-94A4-4BD4-8CA7-CA83F65C83A9}" srcId="{D859E135-2F43-4B52-B2C0-B6FA33F7FA93}" destId="{51DC6C89-4BA4-4CB4-8CE5-5C1E810D6C83}" srcOrd="2" destOrd="0" parTransId="{B778A51D-EEC9-44C7-ADEB-5247806D1900}" sibTransId="{4EEFFDAE-A344-4C9B-9875-86D986A14734}"/>
    <dgm:cxn modelId="{2CE1D973-1811-4C29-9AA6-EEC08779367A}" type="presParOf" srcId="{4C774335-90E7-4E66-BAC6-FCA0B120ACE4}" destId="{839DC741-C48E-44CC-8A4B-13BED5393AC1}" srcOrd="0" destOrd="0" presId="urn:microsoft.com/office/officeart/2005/8/layout/gear1"/>
    <dgm:cxn modelId="{4F8B01EE-F0F4-4A16-9214-D8E76CF61ACB}" type="presParOf" srcId="{4C774335-90E7-4E66-BAC6-FCA0B120ACE4}" destId="{41DE5B45-8B10-477A-93AC-C8C69643ED14}" srcOrd="1" destOrd="0" presId="urn:microsoft.com/office/officeart/2005/8/layout/gear1"/>
    <dgm:cxn modelId="{C4D2D0C2-40B9-4BD1-8478-A532BDAFE8B8}" type="presParOf" srcId="{4C774335-90E7-4E66-BAC6-FCA0B120ACE4}" destId="{6A92493F-8EE3-42BA-BF92-1840B49D9A9F}" srcOrd="2" destOrd="0" presId="urn:microsoft.com/office/officeart/2005/8/layout/gear1"/>
    <dgm:cxn modelId="{38059201-703C-4D58-978A-175E767F561E}" type="presParOf" srcId="{4C774335-90E7-4E66-BAC6-FCA0B120ACE4}" destId="{B8BFECB5-6407-4F96-BB41-E2C8A2A6F770}" srcOrd="3" destOrd="0" presId="urn:microsoft.com/office/officeart/2005/8/layout/gear1"/>
    <dgm:cxn modelId="{F8E4D61C-6E90-406B-8612-DA66A10C238C}" type="presParOf" srcId="{4C774335-90E7-4E66-BAC6-FCA0B120ACE4}" destId="{5A416C3D-1C1F-46A2-9DFD-B6E897C32C0D}" srcOrd="4" destOrd="0" presId="urn:microsoft.com/office/officeart/2005/8/layout/gear1"/>
    <dgm:cxn modelId="{5364ACA9-20D4-4EE2-A69C-4300EF3018C2}" type="presParOf" srcId="{4C774335-90E7-4E66-BAC6-FCA0B120ACE4}" destId="{0396BF7E-4663-4EAF-ACC5-E0AC1FCC4BB1}" srcOrd="5" destOrd="0" presId="urn:microsoft.com/office/officeart/2005/8/layout/gear1"/>
    <dgm:cxn modelId="{A8CBB5C1-00E6-4C9D-A276-FDB3B11F8C7B}" type="presParOf" srcId="{4C774335-90E7-4E66-BAC6-FCA0B120ACE4}" destId="{84F6ED49-E6C6-4B5A-A158-438437D2384E}" srcOrd="6" destOrd="0" presId="urn:microsoft.com/office/officeart/2005/8/layout/gear1"/>
    <dgm:cxn modelId="{B6EF02C6-3F6F-4EDB-B414-9F08283BD098}" type="presParOf" srcId="{4C774335-90E7-4E66-BAC6-FCA0B120ACE4}" destId="{AED8D1C6-5C21-4E43-94B7-F0B4C4FD6EA6}" srcOrd="7" destOrd="0" presId="urn:microsoft.com/office/officeart/2005/8/layout/gear1"/>
    <dgm:cxn modelId="{0812CA7D-8668-4646-B427-90658F9131B2}" type="presParOf" srcId="{4C774335-90E7-4E66-BAC6-FCA0B120ACE4}" destId="{1FF2B8BA-44D4-451F-8EA1-B8153AD52F2F}" srcOrd="8" destOrd="0" presId="urn:microsoft.com/office/officeart/2005/8/layout/gear1"/>
    <dgm:cxn modelId="{78AA2A41-E275-48C1-843A-3CED7FFA2A04}" type="presParOf" srcId="{4C774335-90E7-4E66-BAC6-FCA0B120ACE4}" destId="{5EEEBCBD-1EA1-4AFE-9495-8F5E4CCB6677}" srcOrd="9" destOrd="0" presId="urn:microsoft.com/office/officeart/2005/8/layout/gear1"/>
    <dgm:cxn modelId="{CB9CCDB5-A540-4940-925F-EA22224568E2}" type="presParOf" srcId="{4C774335-90E7-4E66-BAC6-FCA0B120ACE4}" destId="{E90D08C5-A42F-483E-9255-343752A285E3}" srcOrd="10" destOrd="0" presId="urn:microsoft.com/office/officeart/2005/8/layout/gear1"/>
    <dgm:cxn modelId="{B51C4BF2-4742-4B97-A9EE-181239F82DC2}" type="presParOf" srcId="{4C774335-90E7-4E66-BAC6-FCA0B120ACE4}" destId="{BD06E6F6-3FB3-49EA-8206-9E624B1E12A4}" srcOrd="11" destOrd="0" presId="urn:microsoft.com/office/officeart/2005/8/layout/gear1"/>
    <dgm:cxn modelId="{23149CB9-4824-41C4-A6BA-16413C05B62B}" type="presParOf" srcId="{4C774335-90E7-4E66-BAC6-FCA0B120ACE4}" destId="{860FA791-9E5F-4327-8E8C-00149F7F49F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DC741-C48E-44CC-8A4B-13BED5393AC1}">
      <dsp:nvSpPr>
        <dsp:cNvPr id="0" name=""/>
        <dsp:cNvSpPr/>
      </dsp:nvSpPr>
      <dsp:spPr>
        <a:xfrm>
          <a:off x="3923919" y="2041426"/>
          <a:ext cx="2495077" cy="2495077"/>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Colombia compra eficiente</a:t>
          </a:r>
          <a:endParaRPr lang="es-ES" sz="1600" kern="1200" dirty="0"/>
        </a:p>
      </dsp:txBody>
      <dsp:txXfrm>
        <a:off x="4425540" y="2625886"/>
        <a:ext cx="1491835" cy="1282521"/>
      </dsp:txXfrm>
    </dsp:sp>
    <dsp:sp modelId="{B8BFECB5-6407-4F96-BB41-E2C8A2A6F770}">
      <dsp:nvSpPr>
        <dsp:cNvPr id="0" name=""/>
        <dsp:cNvSpPr/>
      </dsp:nvSpPr>
      <dsp:spPr>
        <a:xfrm>
          <a:off x="2123725" y="1368155"/>
          <a:ext cx="2265112" cy="1981653"/>
        </a:xfrm>
        <a:prstGeom prst="gear6">
          <a:avLst/>
        </a:prstGeom>
        <a:solidFill>
          <a:srgbClr val="C979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err="1" smtClean="0"/>
            <a:t>Super</a:t>
          </a:r>
          <a:r>
            <a:rPr lang="es-ES" sz="1600" kern="1200" dirty="0" smtClean="0"/>
            <a:t> </a:t>
          </a:r>
          <a:r>
            <a:rPr lang="es-ES" sz="1600" kern="1200" dirty="0" err="1" smtClean="0"/>
            <a:t>Ind</a:t>
          </a:r>
          <a:r>
            <a:rPr lang="es-ES" sz="1600" kern="1200" dirty="0" smtClean="0"/>
            <a:t> y Co</a:t>
          </a:r>
          <a:endParaRPr lang="es-ES" sz="1600" kern="1200" dirty="0"/>
        </a:p>
      </dsp:txBody>
      <dsp:txXfrm>
        <a:off x="2663816" y="1870057"/>
        <a:ext cx="1184930" cy="977849"/>
      </dsp:txXfrm>
    </dsp:sp>
    <dsp:sp modelId="{84F6ED49-E6C6-4B5A-A158-438437D2384E}">
      <dsp:nvSpPr>
        <dsp:cNvPr id="0" name=""/>
        <dsp:cNvSpPr/>
      </dsp:nvSpPr>
      <dsp:spPr>
        <a:xfrm rot="20700000">
          <a:off x="3365343" y="199791"/>
          <a:ext cx="1777939" cy="1777939"/>
        </a:xfrm>
        <a:prstGeom prst="gear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Dirección  de Mipymes</a:t>
          </a:r>
          <a:endParaRPr lang="es-ES" sz="1600" kern="1200" dirty="0"/>
        </a:p>
      </dsp:txBody>
      <dsp:txXfrm rot="-20700000">
        <a:off x="3755297" y="589745"/>
        <a:ext cx="998030" cy="998030"/>
      </dsp:txXfrm>
    </dsp:sp>
    <dsp:sp modelId="{E90D08C5-A42F-483E-9255-343752A285E3}">
      <dsp:nvSpPr>
        <dsp:cNvPr id="0" name=""/>
        <dsp:cNvSpPr/>
      </dsp:nvSpPr>
      <dsp:spPr>
        <a:xfrm>
          <a:off x="3779928" y="1656197"/>
          <a:ext cx="3193698" cy="3193698"/>
        </a:xfrm>
        <a:prstGeom prst="circularArrow">
          <a:avLst>
            <a:gd name="adj1" fmla="val 4688"/>
            <a:gd name="adj2" fmla="val 299029"/>
            <a:gd name="adj3" fmla="val 2523790"/>
            <a:gd name="adj4" fmla="val 1584494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06E6F6-3FB3-49EA-8206-9E624B1E12A4}">
      <dsp:nvSpPr>
        <dsp:cNvPr id="0" name=""/>
        <dsp:cNvSpPr/>
      </dsp:nvSpPr>
      <dsp:spPr>
        <a:xfrm>
          <a:off x="1835696" y="1080128"/>
          <a:ext cx="2320421" cy="232042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0FA791-9E5F-4327-8E8C-00149F7F49FA}">
      <dsp:nvSpPr>
        <dsp:cNvPr id="0" name=""/>
        <dsp:cNvSpPr/>
      </dsp:nvSpPr>
      <dsp:spPr>
        <a:xfrm>
          <a:off x="2954087" y="-191112"/>
          <a:ext cx="2501881" cy="250188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52F998-EA3F-49FC-96A8-9114F835FBDA}" type="datetimeFigureOut">
              <a:rPr lang="es-ES" smtClean="0"/>
              <a:t>19/11/2013</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557D3E-7647-47A4-A024-D9FEB677D196}" type="slidenum">
              <a:rPr lang="es-ES" smtClean="0"/>
              <a:t>‹#›</a:t>
            </a:fld>
            <a:endParaRPr lang="es-ES"/>
          </a:p>
        </p:txBody>
      </p:sp>
    </p:spTree>
    <p:extLst>
      <p:ext uri="{BB962C8B-B14F-4D97-AF65-F5344CB8AC3E}">
        <p14:creationId xmlns:p14="http://schemas.microsoft.com/office/powerpoint/2010/main" val="255671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3DADE5-B283-420B-8E58-06D58CB12A0A}" type="datetimeFigureOut">
              <a:rPr lang="en-GB" smtClean="0"/>
              <a:pPr/>
              <a:t>19/11/2013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CA6FF-ECA6-42A0-9DE5-937FB7814CD5}" type="slidenum">
              <a:rPr lang="en-GB" smtClean="0"/>
              <a:pPr/>
              <a:t>‹#›</a:t>
            </a:fld>
            <a:endParaRPr lang="en-GB"/>
          </a:p>
        </p:txBody>
      </p:sp>
    </p:spTree>
    <p:extLst>
      <p:ext uri="{BB962C8B-B14F-4D97-AF65-F5344CB8AC3E}">
        <p14:creationId xmlns:p14="http://schemas.microsoft.com/office/powerpoint/2010/main" val="81601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CA6FF-ECA6-42A0-9DE5-937FB7814CD5}" type="slidenum">
              <a:rPr lang="en-GB" smtClean="0"/>
              <a:pPr/>
              <a:t>2</a:t>
            </a:fld>
            <a:endParaRPr lang="en-GB"/>
          </a:p>
        </p:txBody>
      </p:sp>
    </p:spTree>
    <p:extLst>
      <p:ext uri="{BB962C8B-B14F-4D97-AF65-F5344CB8AC3E}">
        <p14:creationId xmlns:p14="http://schemas.microsoft.com/office/powerpoint/2010/main" val="2522391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D5EFAC4-C636-49E8-AFC4-1B814F5CDD40}" type="datetimeFigureOut">
              <a:rPr lang="en-GB" smtClean="0"/>
              <a:pPr/>
              <a:t>19/11/2013</a:t>
            </a:fld>
            <a:endParaRPr lang="en-GB"/>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a:p>
        </p:txBody>
      </p:sp>
      <p:sp>
        <p:nvSpPr>
          <p:cNvPr id="8" name="Rectangle 7"/>
          <p:cNvSpPr/>
          <p:nvPr userDrawn="1"/>
        </p:nvSpPr>
        <p:spPr>
          <a:xfrm>
            <a:off x="2267744" y="2745032"/>
            <a:ext cx="2376264"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44008" y="2745032"/>
            <a:ext cx="216024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0" y="2745032"/>
            <a:ext cx="2160240" cy="9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4248" y="2745032"/>
            <a:ext cx="223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1 Imagen" descr="Logo_Metrica.png"/>
          <p:cNvPicPr>
            <a:picLocks noChangeAspect="1"/>
          </p:cNvPicPr>
          <p:nvPr userDrawn="1"/>
        </p:nvPicPr>
        <p:blipFill>
          <a:blip r:embed="rId2"/>
          <a:stretch>
            <a:fillRect/>
          </a:stretch>
        </p:blipFill>
        <p:spPr>
          <a:xfrm>
            <a:off x="107504" y="0"/>
            <a:ext cx="3048000" cy="94310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6" name="Footer Placeholder 5"/>
          <p:cNvSpPr>
            <a:spLocks noGrp="1"/>
          </p:cNvSpPr>
          <p:nvPr>
            <p:ph type="ftr" sz="quarter" idx="11"/>
          </p:nvPr>
        </p:nvSpPr>
        <p:spPr/>
        <p:txBody>
          <a:bodyPr/>
          <a:lstStyle/>
          <a:p>
            <a:endParaRPr lang="en-GB"/>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Rectangle 10"/>
          <p:cNvSpPr/>
          <p:nvPr userDrawn="1"/>
        </p:nvSpPr>
        <p:spPr>
          <a:xfrm>
            <a:off x="8172400" y="2708920"/>
            <a:ext cx="18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userDrawn="1"/>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Slide Number Placeholder 6"/>
          <p:cNvSpPr>
            <a:spLocks noGrp="1"/>
          </p:cNvSpPr>
          <p:nvPr>
            <p:ph type="sldNum" sz="quarter" idx="12"/>
          </p:nvPr>
        </p:nvSpPr>
        <p:spPr>
          <a:xfrm>
            <a:off x="8305800" y="242234"/>
            <a:ext cx="554038" cy="365125"/>
          </a:xfrm>
        </p:spPr>
        <p:txBody>
          <a:bodyPr/>
          <a:lstStyle/>
          <a:p>
            <a:fld id="{66B5FAEE-713A-46B8-AE18-8E4C8E78E34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B5FAEE-713A-46B8-AE18-8E4C8E78E34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B5FAEE-713A-46B8-AE18-8E4C8E78E349}"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D5EFAC4-C636-49E8-AFC4-1B814F5CDD40}" type="datetimeFigureOut">
              <a:rPr lang="en-GB" smtClean="0"/>
              <a:pPr/>
              <a:t>19/11/2013</a:t>
            </a:fld>
            <a:endParaRPr lang="en-GB"/>
          </a:p>
        </p:txBody>
      </p:sp>
      <p:sp>
        <p:nvSpPr>
          <p:cNvPr id="6" name="Footer Placeholder 5"/>
          <p:cNvSpPr>
            <a:spLocks noGrp="1"/>
          </p:cNvSpPr>
          <p:nvPr>
            <p:ph type="ftr" sz="quarter" idx="11"/>
          </p:nvPr>
        </p:nvSpPr>
        <p:spPr>
          <a:xfrm>
            <a:off x="3859305" y="6423585"/>
            <a:ext cx="3316941" cy="365125"/>
          </a:xfrm>
        </p:spPr>
        <p:txBody>
          <a:bodyPr/>
          <a:lstStyle/>
          <a:p>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D5EFAC4-C636-49E8-AFC4-1B814F5CDD40}" type="datetimeFigureOut">
              <a:rPr lang="en-GB" smtClean="0"/>
              <a:pPr/>
              <a:t>19/11/2013</a:t>
            </a:fld>
            <a:endParaRPr lang="en-GB"/>
          </a:p>
        </p:txBody>
      </p:sp>
      <p:sp>
        <p:nvSpPr>
          <p:cNvPr id="6" name="Footer Placeholder 5"/>
          <p:cNvSpPr>
            <a:spLocks noGrp="1"/>
          </p:cNvSpPr>
          <p:nvPr>
            <p:ph type="ftr" sz="quarter" idx="11"/>
          </p:nvPr>
        </p:nvSpPr>
        <p:spPr>
          <a:xfrm>
            <a:off x="4191000" y="6423585"/>
            <a:ext cx="3005138" cy="365125"/>
          </a:xfrm>
        </p:spPr>
        <p:txBody>
          <a:bodyPr/>
          <a:lstStyle/>
          <a:p>
            <a:endParaRPr lang="en-GB"/>
          </a:p>
        </p:txBody>
      </p:sp>
      <p:sp>
        <p:nvSpPr>
          <p:cNvPr id="7" name="Slide Number Placeholder 6"/>
          <p:cNvSpPr>
            <a:spLocks noGrp="1"/>
          </p:cNvSpPr>
          <p:nvPr>
            <p:ph type="sldNum" sz="quarter" idx="12"/>
          </p:nvPr>
        </p:nvSpPr>
        <p:spPr/>
        <p:txBody>
          <a:bodyPr/>
          <a:lstStyle/>
          <a:p>
            <a:fld id="{66B5FAEE-713A-46B8-AE18-8E4C8E78E349}"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B5FAEE-713A-46B8-AE18-8E4C8E78E349}" type="slidenum">
              <a:rPr lang="en-GB" smtClean="0"/>
              <a:pPr/>
              <a:t>‹#›</a:t>
            </a:fld>
            <a:endParaRPr lang="en-GB"/>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D5EFAC4-C636-49E8-AFC4-1B814F5CDD40}" type="datetimeFigureOut">
              <a:rPr lang="en-GB" smtClean="0"/>
              <a:pPr/>
              <a:t>19/11/2013</a:t>
            </a:fld>
            <a:endParaRPr lang="en-GB"/>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p>
            <a:fld id="{66B5FAEE-713A-46B8-AE18-8E4C8E78E349}" type="slidenum">
              <a:rPr lang="en-GB" smtClean="0"/>
              <a:pPr/>
              <a:t>‹#›</a:t>
            </a:fld>
            <a:endParaRPr lang="en-GB"/>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5D5EFAC4-C636-49E8-AFC4-1B814F5CDD40}" type="datetimeFigureOut">
              <a:rPr lang="en-GB" smtClean="0"/>
              <a:pPr/>
              <a:t>19/11/2013</a:t>
            </a:fld>
            <a:endParaRPr lang="en-GB"/>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p>
            <a:fld id="{66B5FAEE-713A-46B8-AE18-8E4C8E78E349}" type="slidenum">
              <a:rPr lang="en-GB" smtClean="0"/>
              <a:pPr/>
              <a:t>‹#›</a:t>
            </a:fld>
            <a:endParaRPr lang="en-GB"/>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GB"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GB"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D5EFAC4-C636-49E8-AFC4-1B814F5CDD40}" type="datetimeFigureOut">
              <a:rPr lang="en-GB" smtClean="0"/>
              <a:pPr/>
              <a:t>19/11/2013</a:t>
            </a:fld>
            <a:endParaRPr lang="en-GB"/>
          </a:p>
        </p:txBody>
      </p:sp>
      <p:sp>
        <p:nvSpPr>
          <p:cNvPr id="6" name="Footer Placeholder 5"/>
          <p:cNvSpPr>
            <a:spLocks noGrp="1"/>
          </p:cNvSpPr>
          <p:nvPr>
            <p:ph type="ftr" sz="quarter" idx="11"/>
          </p:nvPr>
        </p:nvSpPr>
        <p:spPr>
          <a:xfrm>
            <a:off x="4191000" y="6423585"/>
            <a:ext cx="3005138" cy="365125"/>
          </a:xfrm>
        </p:spPr>
        <p:txBody>
          <a:bodyPr/>
          <a:lstStyle/>
          <a:p>
            <a:endParaRPr lang="en-GB"/>
          </a:p>
        </p:txBody>
      </p:sp>
      <p:sp>
        <p:nvSpPr>
          <p:cNvPr id="7" name="Slide Number Placeholder 6"/>
          <p:cNvSpPr>
            <a:spLocks noGrp="1"/>
          </p:cNvSpPr>
          <p:nvPr>
            <p:ph type="sldNum" sz="quarter" idx="12"/>
          </p:nvPr>
        </p:nvSpPr>
        <p:spPr/>
        <p:txBody>
          <a:bodyPr/>
          <a:lstStyle/>
          <a:p>
            <a:fld id="{66B5FAEE-713A-46B8-AE18-8E4C8E78E349}" type="slidenum">
              <a:rPr lang="en-GB" smtClean="0"/>
              <a:pPr/>
              <a:t>‹#›</a:t>
            </a:fld>
            <a:endParaRPr lang="en-GB"/>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GB"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B5FAEE-713A-46B8-AE18-8E4C8E78E34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a:latin typeface="Segoe UI" pitchFamily="34" charset="0"/>
                <a:ea typeface="Segoe UI" pitchFamily="34" charset="0"/>
                <a:cs typeface="Segoe UI" pitchFamily="34" charset="0"/>
              </a:defRPr>
            </a:lvl1pPr>
          </a:lstStyle>
          <a:p>
            <a:r>
              <a:rPr lang="en-GB" dirty="0" smtClean="0"/>
              <a:t>Click to edit Master title style</a:t>
            </a:r>
            <a:endParaRPr dirty="0"/>
          </a:p>
        </p:txBody>
      </p:sp>
      <p:sp>
        <p:nvSpPr>
          <p:cNvPr id="3" name="Content Placeholder 2"/>
          <p:cNvSpPr>
            <a:spLocks noGrp="1"/>
          </p:cNvSpPr>
          <p:nvPr>
            <p:ph idx="1"/>
          </p:nvPr>
        </p:nvSpPr>
        <p:spPr>
          <a:xfrm>
            <a:off x="827584" y="1981201"/>
            <a:ext cx="7227203" cy="3824064"/>
          </a:xfrm>
        </p:spPr>
        <p:txBody>
          <a:bodyPr anchor="ctr">
            <a:normAutofit/>
          </a:bodyPr>
          <a:lstStyle>
            <a:lvl1pPr>
              <a:defRPr sz="2400">
                <a:latin typeface="Segoe UI" pitchFamily="34" charset="0"/>
                <a:ea typeface="Segoe UI" pitchFamily="34" charset="0"/>
                <a:cs typeface="Segoe UI" pitchFamily="34" charset="0"/>
              </a:defRPr>
            </a:lvl1pPr>
            <a:lvl2pPr>
              <a:defRPr sz="2400">
                <a:latin typeface="Segoe UI" pitchFamily="34" charset="0"/>
                <a:ea typeface="Segoe UI" pitchFamily="34" charset="0"/>
                <a:cs typeface="Segoe UI" pitchFamily="34" charset="0"/>
              </a:defRPr>
            </a:lvl2pPr>
            <a:lvl3pPr>
              <a:defRPr sz="2400">
                <a:latin typeface="Segoe UI" pitchFamily="34" charset="0"/>
                <a:ea typeface="Segoe UI" pitchFamily="34" charset="0"/>
                <a:cs typeface="Segoe UI" pitchFamily="34" charset="0"/>
              </a:defRPr>
            </a:lvl3pPr>
            <a:lvl4pPr>
              <a:defRPr sz="2400">
                <a:latin typeface="Segoe UI" pitchFamily="34" charset="0"/>
                <a:ea typeface="Segoe UI" pitchFamily="34" charset="0"/>
                <a:cs typeface="Segoe UI" pitchFamily="34" charset="0"/>
              </a:defRPr>
            </a:lvl4pPr>
            <a:lvl5pPr>
              <a:defRPr sz="2400">
                <a:latin typeface="Segoe UI" pitchFamily="34" charset="0"/>
                <a:ea typeface="Segoe UI" pitchFamily="34" charset="0"/>
                <a:cs typeface="Segoe UI"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B5FAEE-713A-46B8-AE18-8E4C8E78E349}" type="slidenum">
              <a:rPr lang="en-GB" smtClean="0"/>
              <a:pPr/>
              <a:t>‹#›</a:t>
            </a:fld>
            <a:endParaRPr lang="en-GB"/>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userDrawn="1"/>
        </p:nvSpPr>
        <p:spPr>
          <a:xfrm>
            <a:off x="8172400" y="2708920"/>
            <a:ext cx="18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B5FAEE-713A-46B8-AE18-8E4C8E78E349}"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2" name="Rectangle 7"/>
          <p:cNvSpPr/>
          <p:nvPr userDrawn="1"/>
        </p:nvSpPr>
        <p:spPr>
          <a:xfrm>
            <a:off x="251520" y="247000"/>
            <a:ext cx="8640960"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600" dirty="0">
                <a:effectLst>
                  <a:outerShdw blurRad="38100" dist="38100" dir="2700000" algn="tl">
                    <a:srgbClr val="000000">
                      <a:alpha val="43137"/>
                    </a:srgbClr>
                  </a:outerShdw>
                </a:effectLst>
                <a:latin typeface="Verdana" panose="020B0604030504040204" pitchFamily="34" charset="0"/>
              </a:rPr>
              <a:t>Ministério do Planejamento, Orçamento e Gestão – MP </a:t>
            </a:r>
          </a:p>
          <a:p>
            <a:pPr algn="ctr">
              <a:defRPr/>
            </a:pPr>
            <a:r>
              <a:rPr lang="pt-BR" sz="1600" dirty="0">
                <a:effectLst>
                  <a:outerShdw blurRad="38100" dist="38100" dir="2700000" algn="tl">
                    <a:srgbClr val="000000">
                      <a:alpha val="43137"/>
                    </a:srgbClr>
                  </a:outerShdw>
                </a:effectLst>
                <a:latin typeface="Verdana" panose="020B0604030504040204" pitchFamily="34" charset="0"/>
              </a:rPr>
              <a:t>Secretaria de Logística e Tecnologia da Informação – SLTI</a:t>
            </a:r>
          </a:p>
        </p:txBody>
      </p:sp>
    </p:spTree>
    <p:extLst>
      <p:ext uri="{BB962C8B-B14F-4D97-AF65-F5344CB8AC3E}">
        <p14:creationId xmlns:p14="http://schemas.microsoft.com/office/powerpoint/2010/main" val="29018593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556313" cy="995082"/>
          </a:xfrm>
        </p:spPr>
        <p:txBody>
          <a:bodyPr anchor="b" anchorCtr="0"/>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B5FAEE-713A-46B8-AE18-8E4C8E78E349}" type="slidenum">
              <a:rPr lang="en-GB" smtClean="0"/>
              <a:pPr/>
              <a:t>‹#›</a:t>
            </a:fld>
            <a:endParaRPr lang="en-GB"/>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text styles</a:t>
            </a:r>
          </a:p>
        </p:txBody>
      </p:sp>
      <p:sp>
        <p:nvSpPr>
          <p:cNvPr id="12" name="Rectangle 11"/>
          <p:cNvSpPr/>
          <p:nvPr userDrawn="1"/>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a:xfrm>
            <a:off x="8172400" y="2708920"/>
            <a:ext cx="18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dirty="0" smtClean="0"/>
              <a:t>Click to edit Master title style</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D5EFAC4-C636-49E8-AFC4-1B814F5CDD40}" type="datetimeFigureOut">
              <a:rPr lang="en-GB" smtClean="0"/>
              <a:pPr/>
              <a:t>19/11/2013</a:t>
            </a:fld>
            <a:endParaRPr lang="en-GB"/>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a:p>
        </p:txBody>
      </p:sp>
      <p:sp>
        <p:nvSpPr>
          <p:cNvPr id="7" name="Rectangle 6"/>
          <p:cNvSpPr/>
          <p:nvPr userDrawn="1"/>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GB"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GB"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4400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5D5EFAC4-C636-49E8-AFC4-1B814F5CDD40}" type="datetimeFigureOut">
              <a:rPr lang="en-GB" smtClean="0"/>
              <a:pPr/>
              <a:t>19/11/2013</a:t>
            </a:fld>
            <a:endParaRPr lang="en-GB"/>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a:xfrm>
            <a:off x="8305800" y="6248774"/>
            <a:ext cx="554038" cy="365125"/>
          </a:xfrm>
        </p:spPr>
        <p:txBody>
          <a:bodyPr/>
          <a:lstStyle/>
          <a:p>
            <a:fld id="{66B5FAEE-713A-46B8-AE18-8E4C8E78E349}" type="slidenum">
              <a:rPr lang="en-GB" smtClean="0"/>
              <a:pPr/>
              <a:t>‹#›</a:t>
            </a:fld>
            <a:endParaRPr lang="en-GB"/>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B5FAEE-713A-46B8-AE18-8E4C8E78E349}" type="slidenum">
              <a:rPr lang="en-GB" smtClean="0"/>
              <a:pPr/>
              <a:t>‹#›</a:t>
            </a:fld>
            <a:endParaRPr lang="en-GB"/>
          </a:p>
        </p:txBody>
      </p:sp>
      <p:sp>
        <p:nvSpPr>
          <p:cNvPr id="10" name="Rectangle 9"/>
          <p:cNvSpPr/>
          <p:nvPr userDrawn="1"/>
        </p:nvSpPr>
        <p:spPr>
          <a:xfrm>
            <a:off x="8172400" y="2708920"/>
            <a:ext cx="18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8" name="Footer Placeholder 7"/>
          <p:cNvSpPr>
            <a:spLocks noGrp="1"/>
          </p:cNvSpPr>
          <p:nvPr>
            <p:ph type="ftr" sz="quarter" idx="11"/>
          </p:nvPr>
        </p:nvSpPr>
        <p:spPr/>
        <p:txBody>
          <a:bodyPr/>
          <a:lstStyle/>
          <a:p>
            <a:endParaRPr lang="en-GB"/>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1" name="Rectangle 10"/>
          <p:cNvSpPr/>
          <p:nvPr userDrawn="1"/>
        </p:nvSpPr>
        <p:spPr>
          <a:xfrm>
            <a:off x="8172400" y="2708920"/>
            <a:ext cx="18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userDrawn="1"/>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userDrawn="1"/>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Slide Number Placeholder 6"/>
          <p:cNvSpPr>
            <a:spLocks noGrp="1"/>
          </p:cNvSpPr>
          <p:nvPr>
            <p:ph type="sldNum" sz="quarter" idx="12"/>
          </p:nvPr>
        </p:nvSpPr>
        <p:spPr>
          <a:xfrm>
            <a:off x="8305800" y="242234"/>
            <a:ext cx="554038" cy="365125"/>
          </a:xfrm>
        </p:spPr>
        <p:txBody>
          <a:bodyPr/>
          <a:lstStyle/>
          <a:p>
            <a:fld id="{66B5FAEE-713A-46B8-AE18-8E4C8E78E34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6" name="Footer Placeholder 5"/>
          <p:cNvSpPr>
            <a:spLocks noGrp="1"/>
          </p:cNvSpPr>
          <p:nvPr>
            <p:ph type="ftr" sz="quarter" idx="11"/>
          </p:nvPr>
        </p:nvSpPr>
        <p:spPr/>
        <p:txBody>
          <a:bodyPr/>
          <a:lstStyle/>
          <a:p>
            <a:endParaRPr lang="en-GB"/>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66B5FAEE-713A-46B8-AE18-8E4C8E78E349}" type="slidenum">
              <a:rPr lang="en-GB" smtClean="0"/>
              <a:pPr/>
              <a:t>‹#›</a:t>
            </a:fld>
            <a:endParaRPr lang="en-GB"/>
          </a:p>
        </p:txBody>
      </p:sp>
      <p:sp>
        <p:nvSpPr>
          <p:cNvPr id="9" name="Rectangle 8"/>
          <p:cNvSpPr/>
          <p:nvPr userDrawn="1"/>
        </p:nvSpPr>
        <p:spPr>
          <a:xfrm>
            <a:off x="8172400" y="2708920"/>
            <a:ext cx="18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5D5EFAC4-C636-49E8-AFC4-1B814F5CDD40}" type="datetimeFigureOut">
              <a:rPr lang="en-GB" smtClean="0"/>
              <a:pPr/>
              <a:t>19/11/2013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B5FAEE-713A-46B8-AE18-8E4C8E78E349}" type="slidenum">
              <a:rPr lang="en-GB" smtClean="0"/>
              <a:pPr/>
              <a:t>‹#›</a:t>
            </a:fld>
            <a:endParaRPr lang="en-GB"/>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Rectangle 11"/>
          <p:cNvSpPr/>
          <p:nvPr userDrawn="1"/>
        </p:nvSpPr>
        <p:spPr>
          <a:xfrm>
            <a:off x="8172400" y="2708920"/>
            <a:ext cx="18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GB" dirty="0" smtClean="0"/>
              <a:t>Click to edit Master title style</a:t>
            </a:r>
            <a:endParaRPr dirty="0"/>
          </a:p>
        </p:txBody>
      </p:sp>
      <p:sp>
        <p:nvSpPr>
          <p:cNvPr id="3" name="Text Placeholder 2"/>
          <p:cNvSpPr>
            <a:spLocks noGrp="1"/>
          </p:cNvSpPr>
          <p:nvPr>
            <p:ph type="body" idx="1"/>
          </p:nvPr>
        </p:nvSpPr>
        <p:spPr>
          <a:xfrm>
            <a:off x="827584" y="1981201"/>
            <a:ext cx="7227203" cy="3824064"/>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5D5EFAC4-C636-49E8-AFC4-1B814F5CDD40}" type="datetimeFigureOut">
              <a:rPr lang="en-GB" smtClean="0"/>
              <a:pPr/>
              <a:t>19/11/2013</a:t>
            </a:fld>
            <a:endParaRPr lang="en-GB"/>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6B5FAEE-713A-46B8-AE18-8E4C8E78E349}" type="slidenum">
              <a:rPr lang="en-GB" smtClean="0"/>
              <a:pPr/>
              <a:t>‹#›</a:t>
            </a:fld>
            <a:endParaRPr lang="en-GB"/>
          </a:p>
        </p:txBody>
      </p:sp>
      <p:pic>
        <p:nvPicPr>
          <p:cNvPr id="7" name="1 Imagen" descr="Logo_Metrica.png"/>
          <p:cNvPicPr>
            <a:picLocks noChangeAspect="1"/>
          </p:cNvPicPr>
          <p:nvPr userDrawn="1"/>
        </p:nvPicPr>
        <p:blipFill>
          <a:blip r:embed="rId23"/>
          <a:stretch>
            <a:fillRect/>
          </a:stretch>
        </p:blipFill>
        <p:spPr>
          <a:xfrm>
            <a:off x="31924" y="-49306"/>
            <a:ext cx="1695624" cy="524655"/>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Lst>
  <p:timing>
    <p:tnLst>
      <p:par>
        <p:cTn id="1" dur="indefinite" restart="never" nodeType="tmRoot"/>
      </p:par>
    </p:tnLst>
  </p:timing>
  <p:txStyles>
    <p:titleStyle>
      <a:lvl1pPr algn="l" defTabSz="914400" rtl="0" eaLnBrk="1" latinLnBrk="0" hangingPunct="1">
        <a:spcBef>
          <a:spcPct val="0"/>
        </a:spcBef>
        <a:buNone/>
        <a:defRPr sz="3600" b="0" kern="1200">
          <a:solidFill>
            <a:schemeClr val="accent1"/>
          </a:solidFill>
          <a:latin typeface="Segoe UI" pitchFamily="34" charset="0"/>
          <a:ea typeface="Segoe UI" pitchFamily="34" charset="0"/>
          <a:cs typeface="Segoe UI" pitchFamily="34"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Segoe UI" pitchFamily="34" charset="0"/>
          <a:ea typeface="Segoe UI" pitchFamily="34" charset="0"/>
          <a:cs typeface="Segoe UI"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Segoe UI" pitchFamily="34" charset="0"/>
          <a:ea typeface="Segoe UI" pitchFamily="34" charset="0"/>
          <a:cs typeface="Segoe UI"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Segoe UI" pitchFamily="34" charset="0"/>
          <a:ea typeface="Segoe UI" pitchFamily="34" charset="0"/>
          <a:cs typeface="Segoe UI"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Segoe UI" pitchFamily="34" charset="0"/>
          <a:ea typeface="Segoe UI" pitchFamily="34" charset="0"/>
          <a:cs typeface="Segoe UI"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Segoe UI" pitchFamily="34" charset="0"/>
          <a:ea typeface="Segoe UI" pitchFamily="34" charset="0"/>
          <a:cs typeface="Segoe UI" pitchFamily="34"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hyperlink" Target="http://www.mipymes.gov.co/publicaciones.php?id=250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ipymes.gov.co/publicaciones.php?id=250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mipymes.gov.co/publicaciones.php?id=250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03648" y="1124744"/>
            <a:ext cx="7488832" cy="1440160"/>
          </a:xfrm>
        </p:spPr>
        <p:txBody>
          <a:bodyPr>
            <a:normAutofit/>
          </a:bodyPr>
          <a:lstStyle/>
          <a:p>
            <a:pPr algn="r"/>
            <a:r>
              <a:rPr lang="en-GB" dirty="0" err="1" smtClean="0">
                <a:ea typeface="Tahoma" pitchFamily="34" charset="0"/>
              </a:rPr>
              <a:t>Acceso</a:t>
            </a:r>
            <a:r>
              <a:rPr lang="en-GB" dirty="0" smtClean="0">
                <a:ea typeface="Tahoma" pitchFamily="34" charset="0"/>
              </a:rPr>
              <a:t> de </a:t>
            </a:r>
            <a:r>
              <a:rPr lang="en-GB" dirty="0" err="1" smtClean="0">
                <a:ea typeface="Tahoma" pitchFamily="34" charset="0"/>
              </a:rPr>
              <a:t>las</a:t>
            </a:r>
            <a:r>
              <a:rPr lang="en-GB" dirty="0" smtClean="0">
                <a:ea typeface="Tahoma" pitchFamily="34" charset="0"/>
              </a:rPr>
              <a:t> </a:t>
            </a:r>
            <a:r>
              <a:rPr lang="en-GB" dirty="0" err="1" smtClean="0">
                <a:ea typeface="Tahoma" pitchFamily="34" charset="0"/>
              </a:rPr>
              <a:t>Mipyme</a:t>
            </a:r>
            <a:r>
              <a:rPr lang="en-GB" dirty="0" smtClean="0">
                <a:ea typeface="Tahoma" pitchFamily="34" charset="0"/>
              </a:rPr>
              <a:t> a </a:t>
            </a:r>
            <a:r>
              <a:rPr lang="en-GB" dirty="0" err="1" smtClean="0">
                <a:ea typeface="Tahoma" pitchFamily="34" charset="0"/>
              </a:rPr>
              <a:t>las</a:t>
            </a:r>
            <a:r>
              <a:rPr lang="en-GB" dirty="0" smtClean="0">
                <a:ea typeface="Tahoma" pitchFamily="34" charset="0"/>
              </a:rPr>
              <a:t> </a:t>
            </a:r>
            <a:br>
              <a:rPr lang="en-GB" dirty="0" smtClean="0">
                <a:ea typeface="Tahoma" pitchFamily="34" charset="0"/>
              </a:rPr>
            </a:br>
            <a:r>
              <a:rPr lang="en-GB" dirty="0" err="1" smtClean="0">
                <a:ea typeface="Tahoma" pitchFamily="34" charset="0"/>
              </a:rPr>
              <a:t>compras</a:t>
            </a:r>
            <a:r>
              <a:rPr lang="en-GB" dirty="0" smtClean="0">
                <a:ea typeface="Tahoma" pitchFamily="34" charset="0"/>
              </a:rPr>
              <a:t> </a:t>
            </a:r>
            <a:r>
              <a:rPr lang="en-GB" dirty="0" err="1" smtClean="0">
                <a:ea typeface="Tahoma" pitchFamily="34" charset="0"/>
              </a:rPr>
              <a:t>públicas</a:t>
            </a:r>
            <a:r>
              <a:rPr lang="en-GB" dirty="0" smtClean="0">
                <a:ea typeface="Tahoma" pitchFamily="34" charset="0"/>
              </a:rPr>
              <a:t> en Colombia</a:t>
            </a:r>
            <a:endParaRPr lang="en-US" sz="2700" dirty="0">
              <a:latin typeface="Tahoma" pitchFamily="34" charset="0"/>
              <a:ea typeface="Tahoma" pitchFamily="34" charset="0"/>
              <a:cs typeface="Tahoma" pitchFamily="34" charset="0"/>
            </a:endParaRPr>
          </a:p>
        </p:txBody>
      </p:sp>
      <p:sp>
        <p:nvSpPr>
          <p:cNvPr id="6" name="Subtitle 5"/>
          <p:cNvSpPr>
            <a:spLocks noGrp="1"/>
          </p:cNvSpPr>
          <p:nvPr>
            <p:ph type="subTitle" idx="1"/>
          </p:nvPr>
        </p:nvSpPr>
        <p:spPr>
          <a:xfrm>
            <a:off x="4788024" y="5517232"/>
            <a:ext cx="4038600" cy="748553"/>
          </a:xfrm>
        </p:spPr>
        <p:txBody>
          <a:bodyPr>
            <a:normAutofit fontScale="92500" lnSpcReduction="10000"/>
          </a:bodyPr>
          <a:lstStyle/>
          <a:p>
            <a:pPr algn="r"/>
            <a:r>
              <a:rPr lang="en-US" sz="2400" dirty="0" smtClean="0">
                <a:solidFill>
                  <a:schemeClr val="accent4"/>
                </a:solidFill>
              </a:rPr>
              <a:t>Alvaro </a:t>
            </a:r>
            <a:r>
              <a:rPr lang="en-US" sz="2400" dirty="0" err="1" smtClean="0">
                <a:solidFill>
                  <a:schemeClr val="accent4"/>
                </a:solidFill>
              </a:rPr>
              <a:t>Balcázar</a:t>
            </a:r>
            <a:r>
              <a:rPr lang="en-US" sz="2400" dirty="0" smtClean="0">
                <a:solidFill>
                  <a:schemeClr val="accent4"/>
                </a:solidFill>
              </a:rPr>
              <a:t> </a:t>
            </a:r>
            <a:r>
              <a:rPr lang="en-US" sz="2400" dirty="0" err="1" smtClean="0">
                <a:solidFill>
                  <a:schemeClr val="accent4"/>
                </a:solidFill>
              </a:rPr>
              <a:t>Acero</a:t>
            </a:r>
            <a:endParaRPr lang="en-US" sz="2400" dirty="0" smtClean="0">
              <a:solidFill>
                <a:schemeClr val="accent4"/>
              </a:solidFill>
            </a:endParaRPr>
          </a:p>
          <a:p>
            <a:pPr algn="r"/>
            <a:fld id="{F7D8EF08-E5F4-44B5-8548-DAA7E73B38E4}" type="datetime4">
              <a:rPr lang="es-ES" sz="2400" smtClean="0">
                <a:solidFill>
                  <a:schemeClr val="accent4"/>
                </a:solidFill>
              </a:rPr>
              <a:pPr algn="r"/>
              <a:t>19 de noviembre de 2013</a:t>
            </a:fld>
            <a:endParaRPr lang="en-US" sz="2400" dirty="0" smtClean="0">
              <a:solidFill>
                <a:schemeClr val="accent4"/>
              </a:solidFill>
            </a:endParaRPr>
          </a:p>
        </p:txBody>
      </p:sp>
      <p:pic>
        <p:nvPicPr>
          <p:cNvPr id="4" name="1 Imagen" descr="Logo_Metrica.png"/>
          <p:cNvPicPr>
            <a:picLocks noChangeAspect="1"/>
          </p:cNvPicPr>
          <p:nvPr/>
        </p:nvPicPr>
        <p:blipFill>
          <a:blip r:embed="rId2"/>
          <a:stretch>
            <a:fillRect/>
          </a:stretch>
        </p:blipFill>
        <p:spPr>
          <a:xfrm>
            <a:off x="0" y="29278"/>
            <a:ext cx="3048000" cy="943103"/>
          </a:xfrm>
          <a:prstGeom prst="rect">
            <a:avLst/>
          </a:prstGeom>
        </p:spPr>
      </p:pic>
    </p:spTree>
    <p:extLst>
      <p:ext uri="{BB962C8B-B14F-4D97-AF65-F5344CB8AC3E}">
        <p14:creationId xmlns:p14="http://schemas.microsoft.com/office/powerpoint/2010/main" val="404291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
          <p:cNvSpPr txBox="1">
            <a:spLocks noChangeArrowheads="1"/>
          </p:cNvSpPr>
          <p:nvPr/>
        </p:nvSpPr>
        <p:spPr bwMode="auto">
          <a:xfrm>
            <a:off x="251520" y="1020938"/>
            <a:ext cx="8640960" cy="463846"/>
          </a:xfrm>
          <a:prstGeom prst="rect">
            <a:avLst/>
          </a:prstGeom>
          <a:noFill/>
          <a:ln>
            <a:noFill/>
          </a:ln>
          <a:effectLst>
            <a:innerShdw blurRad="63500" dist="50800" dir="18900000">
              <a:prstClr val="black">
                <a:alpha val="50000"/>
              </a:prstClr>
            </a:innerShdw>
          </a:effectLs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chemeClr val="bg1"/>
                </a:solidFill>
                <a:latin typeface="Verdana" pitchFamily="32" charset="0"/>
                <a:cs typeface="DejaVu San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chemeClr val="bg1"/>
                </a:solidFill>
                <a:latin typeface="Verdana" pitchFamily="32" charset="0"/>
                <a:cs typeface="DejaVu San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chemeClr val="bg1"/>
                </a:solidFill>
                <a:latin typeface="Verdana" pitchFamily="32" charset="0"/>
                <a:cs typeface="DejaVu San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chemeClr val="bg1"/>
                </a:solidFill>
                <a:latin typeface="Verdana" pitchFamily="32" charset="0"/>
                <a:cs typeface="DejaVu San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chemeClr val="bg1"/>
                </a:solidFill>
                <a:latin typeface="Verdana" pitchFamily="32" charset="0"/>
                <a:cs typeface="DejaVu Sans" pitchFamily="32" charset="0"/>
              </a:defRPr>
            </a:lvl5pPr>
            <a:lvl6pPr marL="2514600" indent="-228600" defTabSz="449263" eaLnBrk="0" fontAlgn="base" hangingPunct="0">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chemeClr val="bg1"/>
                </a:solidFill>
                <a:latin typeface="Verdana" pitchFamily="32" charset="0"/>
                <a:cs typeface="DejaVu Sans" pitchFamily="32" charset="0"/>
              </a:defRPr>
            </a:lvl6pPr>
            <a:lvl7pPr marL="2971800" indent="-228600" defTabSz="449263" eaLnBrk="0" fontAlgn="base" hangingPunct="0">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chemeClr val="bg1"/>
                </a:solidFill>
                <a:latin typeface="Verdana" pitchFamily="32" charset="0"/>
                <a:cs typeface="DejaVu Sans" pitchFamily="32" charset="0"/>
              </a:defRPr>
            </a:lvl7pPr>
            <a:lvl8pPr marL="3429000" indent="-228600" defTabSz="449263" eaLnBrk="0" fontAlgn="base" hangingPunct="0">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chemeClr val="bg1"/>
                </a:solidFill>
                <a:latin typeface="Verdana" pitchFamily="32" charset="0"/>
                <a:cs typeface="DejaVu Sans" pitchFamily="32" charset="0"/>
              </a:defRPr>
            </a:lvl8pPr>
            <a:lvl9pPr marL="3886200" indent="-228600" defTabSz="449263" eaLnBrk="0" fontAlgn="base" hangingPunct="0">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000" b="1">
                <a:solidFill>
                  <a:schemeClr val="bg1"/>
                </a:solidFill>
                <a:latin typeface="Verdana" pitchFamily="32" charset="0"/>
                <a:cs typeface="DejaVu Sans" pitchFamily="32" charset="0"/>
              </a:defRPr>
            </a:lvl9pPr>
          </a:lstStyle>
          <a:p>
            <a:pPr algn="ctr" eaLnBrk="1" hangingPunct="1">
              <a:spcBef>
                <a:spcPts val="750"/>
              </a:spcBef>
              <a:buClr>
                <a:schemeClr val="bg1"/>
              </a:buClr>
              <a:buSzPct val="100000"/>
              <a:buFont typeface="Times New Roman" pitchFamily="16" charset="0"/>
              <a:buNone/>
              <a:defRPr/>
            </a:pPr>
            <a:r>
              <a:rPr lang="pt-BR" sz="2400" b="0" dirty="0" smtClean="0">
                <a:solidFill>
                  <a:schemeClr val="tx1"/>
                </a:solidFill>
                <a:effectLst>
                  <a:outerShdw blurRad="38100" dist="38100" dir="2700000" algn="tl">
                    <a:srgbClr val="000000">
                      <a:alpha val="43137"/>
                    </a:srgbClr>
                  </a:outerShdw>
                </a:effectLst>
                <a:latin typeface="Verdana" pitchFamily="34" charset="0"/>
              </a:rPr>
              <a:t>Nuevo </a:t>
            </a:r>
            <a:r>
              <a:rPr lang="pt-BR" sz="2400" b="0" dirty="0" smtClean="0">
                <a:solidFill>
                  <a:schemeClr val="tx1"/>
                </a:solidFill>
                <a:effectLst>
                  <a:outerShdw blurRad="38100" dist="38100" dir="2700000" algn="tl">
                    <a:srgbClr val="000000">
                      <a:alpha val="43137"/>
                    </a:srgbClr>
                  </a:outerShdw>
                </a:effectLst>
                <a:latin typeface="Verdana" pitchFamily="34" charset="0"/>
              </a:rPr>
              <a:t>Paradigma de Compras </a:t>
            </a:r>
            <a:r>
              <a:rPr lang="pt-BR" sz="2400" b="0" dirty="0" smtClean="0">
                <a:solidFill>
                  <a:schemeClr val="tx1"/>
                </a:solidFill>
                <a:effectLst>
                  <a:outerShdw blurRad="38100" dist="38100" dir="2700000" algn="tl">
                    <a:srgbClr val="000000">
                      <a:alpha val="43137"/>
                    </a:srgbClr>
                  </a:outerShdw>
                </a:effectLst>
                <a:latin typeface="Verdana" pitchFamily="34" charset="0"/>
              </a:rPr>
              <a:t>Públicas en Brasil</a:t>
            </a:r>
            <a:endParaRPr lang="pt-BR" sz="2400" b="0" u="sng" dirty="0">
              <a:solidFill>
                <a:schemeClr val="tx1"/>
              </a:solidFill>
              <a:effectLst>
                <a:outerShdw blurRad="38100" dist="38100" dir="2700000" algn="tl">
                  <a:srgbClr val="000000">
                    <a:alpha val="43137"/>
                  </a:srgbClr>
                </a:outerShdw>
              </a:effectLst>
              <a:latin typeface="Verdana" pitchFamily="34" charset="0"/>
            </a:endParaRPr>
          </a:p>
        </p:txBody>
      </p:sp>
      <p:grpSp>
        <p:nvGrpSpPr>
          <p:cNvPr id="22" name="Grupo 21"/>
          <p:cNvGrpSpPr>
            <a:grpSpLocks noChangeAspect="1"/>
          </p:cNvGrpSpPr>
          <p:nvPr/>
        </p:nvGrpSpPr>
        <p:grpSpPr bwMode="auto">
          <a:xfrm>
            <a:off x="2051720" y="1770127"/>
            <a:ext cx="5112568" cy="4179153"/>
            <a:chOff x="1743075" y="666750"/>
            <a:chExt cx="5657850" cy="5524500"/>
          </a:xfrm>
        </p:grpSpPr>
        <p:grpSp>
          <p:nvGrpSpPr>
            <p:cNvPr id="23" name="Grupo 35"/>
            <p:cNvGrpSpPr>
              <a:grpSpLocks/>
            </p:cNvGrpSpPr>
            <p:nvPr/>
          </p:nvGrpSpPr>
          <p:grpSpPr bwMode="auto">
            <a:xfrm>
              <a:off x="1743075" y="666750"/>
              <a:ext cx="5657850" cy="5524500"/>
              <a:chOff x="1743075" y="666750"/>
              <a:chExt cx="5657850" cy="5524500"/>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666750"/>
                <a:ext cx="56578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aixaDeTexto 38"/>
              <p:cNvSpPr txBox="1">
                <a:spLocks noChangeArrowheads="1"/>
              </p:cNvSpPr>
              <p:nvPr/>
            </p:nvSpPr>
            <p:spPr bwMode="auto">
              <a:xfrm>
                <a:off x="4211959" y="1188818"/>
                <a:ext cx="792088" cy="39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750"/>
                  </a:spcBef>
                  <a:buClr>
                    <a:srgbClr val="000000"/>
                  </a:buClr>
                  <a:buSzPct val="100000"/>
                  <a:buFont typeface="Times New Roman" pitchFamily="18" charset="0"/>
                  <a:buNone/>
                </a:pPr>
                <a:r>
                  <a:rPr lang="pt-BR" altLang="pt-BR" sz="600" dirty="0"/>
                  <a:t>MAIS RÁPIDO</a:t>
                </a:r>
              </a:p>
            </p:txBody>
          </p:sp>
          <p:sp>
            <p:nvSpPr>
              <p:cNvPr id="27" name="CaixaDeTexto 39"/>
              <p:cNvSpPr txBox="1">
                <a:spLocks noChangeArrowheads="1"/>
              </p:cNvSpPr>
              <p:nvPr/>
            </p:nvSpPr>
            <p:spPr bwMode="auto">
              <a:xfrm>
                <a:off x="6084000" y="2592000"/>
                <a:ext cx="864207" cy="26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750"/>
                  </a:spcBef>
                  <a:buClr>
                    <a:srgbClr val="000000"/>
                  </a:buClr>
                  <a:buSzPct val="100000"/>
                  <a:buFont typeface="Times New Roman" pitchFamily="18" charset="0"/>
                  <a:buNone/>
                </a:pPr>
                <a:r>
                  <a:rPr lang="pt-BR" altLang="pt-BR" sz="600" dirty="0" smtClean="0"/>
                  <a:t>QUALIDADE</a:t>
                </a:r>
                <a:endParaRPr lang="pt-BR" altLang="pt-BR" sz="600" dirty="0"/>
              </a:p>
            </p:txBody>
          </p:sp>
          <p:sp>
            <p:nvSpPr>
              <p:cNvPr id="28" name="CaixaDeTexto 40"/>
              <p:cNvSpPr txBox="1">
                <a:spLocks noChangeArrowheads="1"/>
              </p:cNvSpPr>
              <p:nvPr/>
            </p:nvSpPr>
            <p:spPr bwMode="auto">
              <a:xfrm>
                <a:off x="5472000" y="4788000"/>
                <a:ext cx="648072" cy="26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750"/>
                  </a:spcBef>
                  <a:buClr>
                    <a:srgbClr val="000000"/>
                  </a:buClr>
                  <a:buSzPct val="100000"/>
                  <a:buFont typeface="Times New Roman" pitchFamily="18" charset="0"/>
                  <a:buNone/>
                </a:pPr>
                <a:r>
                  <a:rPr lang="pt-BR" altLang="pt-BR" sz="600" dirty="0"/>
                  <a:t>CUSTO</a:t>
                </a:r>
              </a:p>
            </p:txBody>
          </p:sp>
          <p:sp>
            <p:nvSpPr>
              <p:cNvPr id="29" name="CaixaDeTexto 41"/>
              <p:cNvSpPr txBox="1">
                <a:spLocks noChangeArrowheads="1"/>
              </p:cNvSpPr>
              <p:nvPr/>
            </p:nvSpPr>
            <p:spPr bwMode="auto">
              <a:xfrm>
                <a:off x="2915816" y="4746630"/>
                <a:ext cx="1080120" cy="39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750"/>
                  </a:spcBef>
                  <a:buClr>
                    <a:srgbClr val="000000"/>
                  </a:buClr>
                  <a:buSzPct val="100000"/>
                  <a:buFont typeface="Times New Roman" pitchFamily="18" charset="0"/>
                  <a:buNone/>
                </a:pPr>
                <a:r>
                  <a:rPr lang="pt-BR" altLang="pt-BR" sz="600" dirty="0"/>
                  <a:t>SEGMENTOS ESTRATÉGICOS</a:t>
                </a:r>
              </a:p>
            </p:txBody>
          </p:sp>
          <p:sp>
            <p:nvSpPr>
              <p:cNvPr id="30" name="CaixaDeTexto 42"/>
              <p:cNvSpPr txBox="1">
                <a:spLocks noChangeArrowheads="1"/>
              </p:cNvSpPr>
              <p:nvPr/>
            </p:nvSpPr>
            <p:spPr bwMode="auto">
              <a:xfrm>
                <a:off x="2160000" y="2564904"/>
                <a:ext cx="1116124" cy="39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750"/>
                  </a:spcBef>
                  <a:buClr>
                    <a:srgbClr val="000000"/>
                  </a:buClr>
                  <a:buSzPct val="100000"/>
                  <a:buFont typeface="Times New Roman" pitchFamily="18" charset="0"/>
                  <a:buNone/>
                </a:pPr>
                <a:r>
                  <a:rPr lang="pt-BR" altLang="pt-BR" sz="600" dirty="0"/>
                  <a:t>DESENV. SUSTENTÁVEL</a:t>
                </a:r>
              </a:p>
            </p:txBody>
          </p:sp>
        </p:grpSp>
        <p:sp>
          <p:nvSpPr>
            <p:cNvPr id="24" name="Elipse 23"/>
            <p:cNvSpPr/>
            <p:nvPr/>
          </p:nvSpPr>
          <p:spPr bwMode="auto">
            <a:xfrm>
              <a:off x="3348285" y="2132004"/>
              <a:ext cx="2519328" cy="2376657"/>
            </a:xfrm>
            <a:prstGeom prst="ellipse">
              <a:avLst/>
            </a:prstGeom>
            <a:solidFill>
              <a:srgbClr val="663300">
                <a:alpha val="49804"/>
              </a:srgbClr>
            </a:solidFill>
            <a:ln w="9525" cap="flat" cmpd="sng" algn="ctr">
              <a:noFill/>
              <a:prstDash val="solid"/>
              <a:round/>
              <a:headEnd type="none" w="med" len="med"/>
              <a:tailEnd type="none" w="med" len="med"/>
            </a:ln>
            <a:effectLst/>
          </p:spPr>
          <p:txBody>
            <a:bodyPr anchor="ctr" anchorCtr="1"/>
            <a:lstStyle/>
            <a:p>
              <a:pPr algn="ctr">
                <a:spcBef>
                  <a:spcPts val="750"/>
                </a:spcBef>
                <a:buClr>
                  <a:srgbClr val="000000"/>
                </a:buClr>
                <a:buSzPct val="100000"/>
                <a:buFont typeface="Times New Roman" pitchFamily="16" charset="0"/>
                <a:buNone/>
                <a:defRPr/>
              </a:pPr>
              <a:r>
                <a:rPr lang="pt-BR" sz="1100" dirty="0">
                  <a:effectLst>
                    <a:outerShdw blurRad="38100" dist="38100" dir="2700000" algn="tl">
                      <a:srgbClr val="000000">
                        <a:alpha val="43137"/>
                      </a:srgbClr>
                    </a:outerShdw>
                  </a:effectLst>
                  <a:latin typeface="Verdana" pitchFamily="32" charset="0"/>
                  <a:cs typeface="+mn-cs"/>
                </a:rPr>
                <a:t>Eficiência</a:t>
              </a:r>
            </a:p>
            <a:p>
              <a:pPr algn="ctr">
                <a:spcBef>
                  <a:spcPts val="750"/>
                </a:spcBef>
                <a:buClr>
                  <a:srgbClr val="000000"/>
                </a:buClr>
                <a:buSzPct val="100000"/>
                <a:buFont typeface="Times New Roman" pitchFamily="16" charset="0"/>
                <a:buNone/>
                <a:defRPr/>
              </a:pPr>
              <a:r>
                <a:rPr lang="pt-BR" sz="1100" dirty="0">
                  <a:effectLst>
                    <a:outerShdw blurRad="38100" dist="38100" dir="2700000" algn="tl">
                      <a:srgbClr val="000000">
                        <a:alpha val="43137"/>
                      </a:srgbClr>
                    </a:outerShdw>
                  </a:effectLst>
                  <a:latin typeface="Verdana" pitchFamily="32" charset="0"/>
                  <a:cs typeface="+mn-cs"/>
                </a:rPr>
                <a:t>+</a:t>
              </a:r>
            </a:p>
            <a:p>
              <a:pPr algn="ctr">
                <a:spcBef>
                  <a:spcPts val="750"/>
                </a:spcBef>
                <a:buClr>
                  <a:srgbClr val="000000"/>
                </a:buClr>
                <a:buSzPct val="100000"/>
                <a:buFont typeface="Times New Roman" pitchFamily="16" charset="0"/>
                <a:buNone/>
                <a:defRPr/>
              </a:pPr>
              <a:r>
                <a:rPr lang="pt-BR" sz="1100" dirty="0">
                  <a:effectLst>
                    <a:outerShdw blurRad="38100" dist="38100" dir="2700000" algn="tl">
                      <a:srgbClr val="000000">
                        <a:alpha val="43137"/>
                      </a:srgbClr>
                    </a:outerShdw>
                  </a:effectLst>
                  <a:latin typeface="Verdana" pitchFamily="32" charset="0"/>
                  <a:cs typeface="+mn-cs"/>
                </a:rPr>
                <a:t>Poder de Compra do Estado</a:t>
              </a:r>
            </a:p>
          </p:txBody>
        </p:sp>
      </p:grpSp>
    </p:spTree>
    <p:extLst>
      <p:ext uri="{BB962C8B-B14F-4D97-AF65-F5344CB8AC3E}">
        <p14:creationId xmlns:p14="http://schemas.microsoft.com/office/powerpoint/2010/main" val="17463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par>
                          <p:cTn id="8" fill="hold">
                            <p:stCondLst>
                              <p:cond delay="1500"/>
                            </p:stCondLst>
                            <p:childTnLst>
                              <p:par>
                                <p:cTn id="9" presetID="21"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heel(1)">
                                      <p:cBhvr>
                                        <p:cTn id="1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59154" y="6361583"/>
            <a:ext cx="343364" cy="276999"/>
          </a:xfrm>
          <a:prstGeom prst="rect">
            <a:avLst/>
          </a:prstGeom>
          <a:noFill/>
        </p:spPr>
        <p:txBody>
          <a:bodyPr wrap="none" rtlCol="0">
            <a:spAutoFit/>
          </a:bodyPr>
          <a:lstStyle/>
          <a:p>
            <a:r>
              <a:rPr lang="en-GB" sz="1200" dirty="0" smtClean="0">
                <a:latin typeface="Segoe UI" pitchFamily="34" charset="0"/>
                <a:ea typeface="Segoe UI" pitchFamily="34" charset="0"/>
                <a:cs typeface="Segoe UI" pitchFamily="34" charset="0"/>
              </a:rPr>
              <a:t>1. </a:t>
            </a:r>
            <a:endParaRPr lang="es-MX" sz="1200" dirty="0">
              <a:latin typeface="Segoe UI" pitchFamily="34" charset="0"/>
              <a:ea typeface="Segoe UI" pitchFamily="34" charset="0"/>
              <a:cs typeface="Segoe U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120" y="237105"/>
            <a:ext cx="3535000" cy="640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3 Tabla"/>
          <p:cNvGraphicFramePr>
            <a:graphicFrameLocks noGrp="1"/>
          </p:cNvGraphicFramePr>
          <p:nvPr>
            <p:extLst>
              <p:ext uri="{D42A27DB-BD31-4B8C-83A1-F6EECF244321}">
                <p14:modId xmlns:p14="http://schemas.microsoft.com/office/powerpoint/2010/main" val="2675108060"/>
              </p:ext>
            </p:extLst>
          </p:nvPr>
        </p:nvGraphicFramePr>
        <p:xfrm>
          <a:off x="8194112" y="4527376"/>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1963396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CO" dirty="0" smtClean="0"/>
              <a:t>Contexto</a:t>
            </a:r>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4096395956"/>
              </p:ext>
            </p:extLst>
          </p:nvPr>
        </p:nvGraphicFramePr>
        <p:xfrm>
          <a:off x="8194112" y="4653136"/>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
        <p:nvSpPr>
          <p:cNvPr id="5" name="4 CuadroTexto"/>
          <p:cNvSpPr txBox="1"/>
          <p:nvPr/>
        </p:nvSpPr>
        <p:spPr>
          <a:xfrm>
            <a:off x="159154" y="6361583"/>
            <a:ext cx="343364" cy="276999"/>
          </a:xfrm>
          <a:prstGeom prst="rect">
            <a:avLst/>
          </a:prstGeom>
          <a:noFill/>
        </p:spPr>
        <p:txBody>
          <a:bodyPr wrap="none" rtlCol="0">
            <a:spAutoFit/>
          </a:bodyPr>
          <a:lstStyle/>
          <a:p>
            <a:r>
              <a:rPr lang="en-GB" sz="1200" dirty="0" smtClean="0">
                <a:latin typeface="Segoe UI" pitchFamily="34" charset="0"/>
                <a:ea typeface="Segoe UI" pitchFamily="34" charset="0"/>
                <a:cs typeface="Segoe UI" pitchFamily="34" charset="0"/>
              </a:rPr>
              <a:t>1. </a:t>
            </a:r>
            <a:endParaRPr lang="es-MX" sz="1200" dirty="0">
              <a:latin typeface="Segoe UI" pitchFamily="34" charset="0"/>
              <a:ea typeface="Segoe UI" pitchFamily="34" charset="0"/>
              <a:cs typeface="Segoe UI"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7889793" cy="4794630"/>
          </a:xfrm>
          <a:prstGeom prst="rect">
            <a:avLst/>
          </a:prstGeom>
        </p:spPr>
      </p:pic>
      <p:sp>
        <p:nvSpPr>
          <p:cNvPr id="7" name="Elipse 6"/>
          <p:cNvSpPr/>
          <p:nvPr/>
        </p:nvSpPr>
        <p:spPr>
          <a:xfrm>
            <a:off x="6228184" y="4581128"/>
            <a:ext cx="1224136" cy="1080120"/>
          </a:xfrm>
          <a:prstGeom prst="ellipse">
            <a:avLst/>
          </a:prstGeom>
          <a:noFill/>
          <a:ln w="190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CuadroTexto 7"/>
          <p:cNvSpPr txBox="1"/>
          <p:nvPr/>
        </p:nvSpPr>
        <p:spPr>
          <a:xfrm>
            <a:off x="159154" y="754879"/>
            <a:ext cx="5688632" cy="646331"/>
          </a:xfrm>
          <a:prstGeom prst="rect">
            <a:avLst/>
          </a:prstGeom>
          <a:noFill/>
        </p:spPr>
        <p:txBody>
          <a:bodyPr wrap="square" rtlCol="0">
            <a:spAutoFit/>
          </a:bodyPr>
          <a:lstStyle/>
          <a:p>
            <a:r>
              <a:rPr lang="es-ES" dirty="0" smtClean="0"/>
              <a:t>ORGANIGRAMA MINISTERIO DE COMERCIO INDUSTRIA Y TURISMO</a:t>
            </a:r>
            <a:endParaRPr lang="es-ES" dirty="0"/>
          </a:p>
        </p:txBody>
      </p:sp>
    </p:spTree>
    <p:extLst>
      <p:ext uri="{BB962C8B-B14F-4D97-AF65-F5344CB8AC3E}">
        <p14:creationId xmlns:p14="http://schemas.microsoft.com/office/powerpoint/2010/main" val="232829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CO" dirty="0" smtClean="0"/>
              <a:t>Dirección de Mipymes</a:t>
            </a:r>
            <a:endParaRPr lang="es-MX" dirty="0"/>
          </a:p>
        </p:txBody>
      </p:sp>
      <p:graphicFrame>
        <p:nvGraphicFramePr>
          <p:cNvPr id="4" name="3 Tabla"/>
          <p:cNvGraphicFramePr>
            <a:graphicFrameLocks noGrp="1"/>
          </p:cNvGraphicFramePr>
          <p:nvPr>
            <p:extLst/>
          </p:nvPr>
        </p:nvGraphicFramePr>
        <p:xfrm>
          <a:off x="8194112" y="4581128"/>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1">
                        <a:lumMod val="20000"/>
                        <a:lumOff val="80000"/>
                      </a:schemeClr>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solidFill>
                      <a:schemeClr val="accent4">
                        <a:lumMod val="25000"/>
                        <a:lumOff val="75000"/>
                      </a:schemeClr>
                    </a:solidFill>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
        <p:nvSpPr>
          <p:cNvPr id="5" name="4 CuadroTexto"/>
          <p:cNvSpPr txBox="1"/>
          <p:nvPr/>
        </p:nvSpPr>
        <p:spPr>
          <a:xfrm>
            <a:off x="159154" y="6361583"/>
            <a:ext cx="343364" cy="276999"/>
          </a:xfrm>
          <a:prstGeom prst="rect">
            <a:avLst/>
          </a:prstGeom>
          <a:noFill/>
        </p:spPr>
        <p:txBody>
          <a:bodyPr wrap="none" rtlCol="0">
            <a:spAutoFit/>
          </a:bodyPr>
          <a:lstStyle/>
          <a:p>
            <a:r>
              <a:rPr lang="en-GB" sz="1200" dirty="0" smtClean="0">
                <a:latin typeface="Segoe UI" pitchFamily="34" charset="0"/>
                <a:ea typeface="Segoe UI" pitchFamily="34" charset="0"/>
                <a:cs typeface="Segoe UI" pitchFamily="34" charset="0"/>
              </a:rPr>
              <a:t>1. </a:t>
            </a:r>
            <a:endParaRPr lang="es-MX" sz="1200" dirty="0">
              <a:latin typeface="Segoe UI" pitchFamily="34" charset="0"/>
              <a:ea typeface="Segoe UI" pitchFamily="34" charset="0"/>
              <a:cs typeface="Segoe UI" pitchFamily="34" charset="0"/>
            </a:endParaRPr>
          </a:p>
        </p:txBody>
      </p:sp>
      <p:sp>
        <p:nvSpPr>
          <p:cNvPr id="10" name="Rectángulo 9"/>
          <p:cNvSpPr/>
          <p:nvPr/>
        </p:nvSpPr>
        <p:spPr>
          <a:xfrm>
            <a:off x="395535" y="1258037"/>
            <a:ext cx="7558131" cy="738664"/>
          </a:xfrm>
          <a:prstGeom prst="rect">
            <a:avLst/>
          </a:prstGeom>
        </p:spPr>
        <p:txBody>
          <a:bodyPr wrap="square">
            <a:spAutoFit/>
          </a:bodyPr>
          <a:lstStyle/>
          <a:p>
            <a:pPr algn="just"/>
            <a:r>
              <a:rPr lang="es-ES" sz="1400" dirty="0">
                <a:latin typeface="Arial, Verdana, sans-serif"/>
              </a:rPr>
              <a:t>La Dirección de </a:t>
            </a:r>
            <a:r>
              <a:rPr lang="es-ES" sz="1400" dirty="0" smtClean="0">
                <a:latin typeface="Arial, Verdana, sans-serif"/>
              </a:rPr>
              <a:t>Mipymes lidera </a:t>
            </a:r>
            <a:r>
              <a:rPr lang="es-ES" sz="1400" dirty="0">
                <a:latin typeface="Arial, Verdana, sans-serif"/>
              </a:rPr>
              <a:t> los </a:t>
            </a:r>
            <a:r>
              <a:rPr lang="es-ES" sz="1400" dirty="0" smtClean="0">
                <a:latin typeface="Arial, Verdana, sans-serif"/>
              </a:rPr>
              <a:t>siguientes </a:t>
            </a:r>
            <a:r>
              <a:rPr lang="es-ES" sz="1400" dirty="0">
                <a:latin typeface="Arial, Verdana, sans-serif"/>
              </a:rPr>
              <a:t> instrumentos para el desarrollo de las </a:t>
            </a:r>
            <a:r>
              <a:rPr lang="es-ES" sz="1400" dirty="0" smtClean="0">
                <a:latin typeface="Arial, Verdana, sans-serif"/>
              </a:rPr>
              <a:t>Mipymes:</a:t>
            </a:r>
            <a:r>
              <a:rPr lang="es-ES" sz="1400" dirty="0">
                <a:latin typeface="Arial, Verdana, sans-serif"/>
              </a:rPr>
              <a:t> </a:t>
            </a:r>
            <a:endParaRPr lang="es-ES" sz="1400" dirty="0" smtClean="0">
              <a:latin typeface="Arial, Verdana, sans-serif"/>
            </a:endParaRPr>
          </a:p>
          <a:p>
            <a:pPr algn="just"/>
            <a:r>
              <a:rPr lang="es-ES" sz="1400" dirty="0">
                <a:solidFill>
                  <a:srgbClr val="000000"/>
                </a:solidFill>
                <a:latin typeface="Arial" panose="020B0604020202020204" pitchFamily="34" charset="0"/>
              </a:rPr>
              <a:t> </a:t>
            </a:r>
            <a:r>
              <a:rPr lang="es-ES" sz="1400" b="1" dirty="0">
                <a:solidFill>
                  <a:srgbClr val="276F1F"/>
                </a:solidFill>
                <a:latin typeface="Arial, Verdana, sans-serif"/>
                <a:hlinkClick r:id="rId2"/>
              </a:rPr>
              <a:t> </a:t>
            </a:r>
            <a:endParaRPr lang="es-ES" sz="1400" b="0" i="0" dirty="0">
              <a:solidFill>
                <a:srgbClr val="419438"/>
              </a:solidFill>
              <a:effectLst/>
              <a:latin typeface="Arial" panose="020B0604020202020204" pitchFamily="34"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69857411"/>
              </p:ext>
            </p:extLst>
          </p:nvPr>
        </p:nvGraphicFramePr>
        <p:xfrm>
          <a:off x="1115616" y="1772816"/>
          <a:ext cx="6336704" cy="5152644"/>
        </p:xfrm>
        <a:graphic>
          <a:graphicData uri="http://schemas.openxmlformats.org/drawingml/2006/table">
            <a:tbl>
              <a:tblPr firstRow="1" firstCol="1" bandRow="1">
                <a:tableStyleId>{5C22544A-7EE6-4342-B048-85BDC9FD1C3A}</a:tableStyleId>
              </a:tblPr>
              <a:tblGrid>
                <a:gridCol w="3240360"/>
                <a:gridCol w="3096344"/>
              </a:tblGrid>
              <a:tr h="351816">
                <a:tc>
                  <a:txBody>
                    <a:bodyPr/>
                    <a:lstStyle/>
                    <a:p>
                      <a:pPr marL="342900" lvl="0" indent="-342900">
                        <a:lnSpc>
                          <a:spcPct val="115000"/>
                        </a:lnSpc>
                        <a:spcAft>
                          <a:spcPts val="0"/>
                        </a:spcAft>
                        <a:buFont typeface="Symbol" panose="05050102010706020507" pitchFamily="18" charset="2"/>
                        <a:buChar char=""/>
                      </a:pPr>
                      <a:r>
                        <a:rPr lang="es-CO" sz="1400" dirty="0">
                          <a:ln>
                            <a:noFill/>
                          </a:ln>
                          <a:solidFill>
                            <a:schemeClr val="tx1"/>
                          </a:solidFill>
                          <a:effectLst/>
                        </a:rPr>
                        <a:t>Aprovechamiento de Tratados de Libre Comercio</a:t>
                      </a:r>
                      <a:endParaRPr lang="es-ES" sz="14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41" marR="60341" marT="0" marB="0">
                    <a:noFill/>
                  </a:tcPr>
                </a:tc>
                <a:tc>
                  <a:txBody>
                    <a:bodyPr/>
                    <a:lstStyle/>
                    <a:p>
                      <a:pPr marL="342900" lvl="0" indent="-342900">
                        <a:lnSpc>
                          <a:spcPct val="115000"/>
                        </a:lnSpc>
                        <a:spcAft>
                          <a:spcPts val="0"/>
                        </a:spcAft>
                        <a:buFont typeface="Symbol" panose="05050102010706020507" pitchFamily="18" charset="2"/>
                        <a:buChar char=""/>
                      </a:pPr>
                      <a:r>
                        <a:rPr lang="es-CO" sz="1400" dirty="0">
                          <a:ln>
                            <a:noFill/>
                          </a:ln>
                          <a:solidFill>
                            <a:schemeClr val="tx1"/>
                          </a:solidFill>
                          <a:effectLst/>
                        </a:rPr>
                        <a:t>Sistema Nacional de apoyo a las empresas.</a:t>
                      </a:r>
                      <a:endParaRPr lang="es-ES" sz="14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41" marR="60341" marT="0" marB="0">
                    <a:noFill/>
                  </a:tcPr>
                </a:tc>
              </a:tr>
              <a:tr h="351816">
                <a:tc>
                  <a:txBody>
                    <a:bodyPr/>
                    <a:lstStyle/>
                    <a:p>
                      <a:pPr marL="342900" lvl="0" indent="-342900">
                        <a:lnSpc>
                          <a:spcPct val="115000"/>
                        </a:lnSpc>
                        <a:spcAft>
                          <a:spcPts val="0"/>
                        </a:spcAft>
                        <a:buFont typeface="Symbol" panose="05050102010706020507" pitchFamily="18" charset="2"/>
                        <a:buChar char=""/>
                      </a:pPr>
                      <a:r>
                        <a:rPr lang="es-CO" sz="1400" dirty="0">
                          <a:ln>
                            <a:noFill/>
                          </a:ln>
                          <a:solidFill>
                            <a:schemeClr val="tx1"/>
                          </a:solidFill>
                          <a:effectLst/>
                        </a:rPr>
                        <a:t>Compre Colombiano </a:t>
                      </a:r>
                      <a:endParaRPr lang="es-ES" sz="14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41" marR="60341" marT="0" marB="0">
                    <a:noFill/>
                  </a:tcPr>
                </a:tc>
                <a:tc>
                  <a:txBody>
                    <a:bodyPr/>
                    <a:lstStyle/>
                    <a:p>
                      <a:pPr marL="342900" lvl="0" indent="-342900">
                        <a:lnSpc>
                          <a:spcPct val="115000"/>
                        </a:lnSpc>
                        <a:spcAft>
                          <a:spcPts val="0"/>
                        </a:spcAft>
                        <a:buFont typeface="Symbol" panose="05050102010706020507" pitchFamily="18" charset="2"/>
                        <a:buChar char=""/>
                      </a:pPr>
                      <a:r>
                        <a:rPr lang="es-CO" sz="1400" b="1" dirty="0" smtClean="0">
                          <a:ln>
                            <a:noFill/>
                          </a:ln>
                          <a:solidFill>
                            <a:schemeClr val="tx1"/>
                          </a:solidFill>
                          <a:effectLst/>
                        </a:rPr>
                        <a:t>Capital Semilla Innpulsa Colombia</a:t>
                      </a:r>
                      <a:endParaRPr lang="es-ES" sz="1400" b="1"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41" marR="60341" marT="0" marB="0">
                    <a:noFill/>
                  </a:tcPr>
                </a:tc>
              </a:tr>
              <a:tr h="352663">
                <a:tc>
                  <a:txBody>
                    <a:bodyPr/>
                    <a:lstStyle/>
                    <a:p>
                      <a:pPr marL="342900" lvl="0" indent="-342900">
                        <a:lnSpc>
                          <a:spcPct val="115000"/>
                        </a:lnSpc>
                        <a:spcAft>
                          <a:spcPts val="0"/>
                        </a:spcAft>
                        <a:buFont typeface="Symbol" panose="05050102010706020507" pitchFamily="18" charset="2"/>
                        <a:buChar char=""/>
                      </a:pPr>
                      <a:r>
                        <a:rPr lang="es-CO" sz="1400" dirty="0">
                          <a:ln>
                            <a:noFill/>
                          </a:ln>
                          <a:solidFill>
                            <a:schemeClr val="tx1"/>
                          </a:solidFill>
                          <a:effectLst/>
                        </a:rPr>
                        <a:t>Compras </a:t>
                      </a:r>
                      <a:r>
                        <a:rPr lang="es-CO" sz="1400" dirty="0" smtClean="0">
                          <a:ln>
                            <a:noFill/>
                          </a:ln>
                          <a:solidFill>
                            <a:schemeClr val="tx1"/>
                          </a:solidFill>
                          <a:effectLst/>
                        </a:rPr>
                        <a:t>públicas</a:t>
                      </a:r>
                    </a:p>
                    <a:p>
                      <a:pPr marL="342900" lvl="0" indent="-342900">
                        <a:lnSpc>
                          <a:spcPct val="115000"/>
                        </a:lnSpc>
                        <a:spcAft>
                          <a:spcPts val="0"/>
                        </a:spcAft>
                        <a:buFont typeface="Symbol" panose="05050102010706020507" pitchFamily="18" charset="2"/>
                        <a:buChar char=""/>
                      </a:pPr>
                      <a:endParaRPr lang="es-ES" sz="14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41" marR="60341" marT="0" marB="0">
                    <a:noFill/>
                  </a:tcPr>
                </a:tc>
                <a:tc>
                  <a:txBody>
                    <a:bodyPr/>
                    <a:lstStyle/>
                    <a:p>
                      <a:pPr marL="342900" lvl="0" indent="-342900">
                        <a:lnSpc>
                          <a:spcPct val="115000"/>
                        </a:lnSpc>
                        <a:spcAft>
                          <a:spcPts val="0"/>
                        </a:spcAft>
                        <a:buFont typeface="Symbol" panose="05050102010706020507" pitchFamily="18" charset="2"/>
                        <a:buChar char=""/>
                      </a:pPr>
                      <a:r>
                        <a:rPr lang="es-CO" sz="1400" b="1" dirty="0">
                          <a:ln>
                            <a:noFill/>
                          </a:ln>
                          <a:solidFill>
                            <a:schemeClr val="tx1"/>
                          </a:solidFill>
                          <a:effectLst/>
                        </a:rPr>
                        <a:t>Colombia se formaliza</a:t>
                      </a:r>
                      <a:endParaRPr lang="es-ES" sz="1400" b="1"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41" marR="60341" marT="0" marB="0">
                    <a:noFill/>
                  </a:tcPr>
                </a:tc>
              </a:tr>
              <a:tr h="2714339">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dirty="0" smtClean="0">
                          <a:ln>
                            <a:noFill/>
                          </a:ln>
                          <a:solidFill>
                            <a:schemeClr val="tx1"/>
                          </a:solidFill>
                          <a:effectLst/>
                        </a:rPr>
                        <a:t>Colombia se formaliza</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s-CO" sz="1400" dirty="0" smtClean="0">
                        <a:ln>
                          <a:noFill/>
                        </a:ln>
                        <a:solidFill>
                          <a:schemeClr val="tx1"/>
                        </a:solidFill>
                        <a:effectLst/>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dirty="0" smtClean="0">
                          <a:ln>
                            <a:noFill/>
                          </a:ln>
                          <a:solidFill>
                            <a:schemeClr val="tx1"/>
                          </a:solidFill>
                          <a:effectLst/>
                        </a:rPr>
                        <a:t>Consejos Regionales Mipymes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dirty="0" smtClean="0">
                          <a:ln>
                            <a:noFill/>
                          </a:ln>
                          <a:solidFill>
                            <a:schemeClr val="tx1"/>
                          </a:solidFill>
                          <a:effectLst/>
                        </a:rPr>
                        <a:t>Redes de Ángeles inversionistas</a:t>
                      </a:r>
                      <a:endParaRPr lang="es-ES" sz="1400" b="1" kern="1200" dirty="0" smtClean="0">
                        <a:ln>
                          <a:noFill/>
                        </a:ln>
                        <a:solidFill>
                          <a:schemeClr val="tx1"/>
                        </a:solidFill>
                        <a:effectLst/>
                        <a:latin typeface="+mn-lt"/>
                        <a:ea typeface="+mn-ea"/>
                        <a:cs typeface="+mn-cs"/>
                      </a:endParaRPr>
                    </a:p>
                    <a:p>
                      <a:pPr marL="342900" lvl="0" indent="-342900">
                        <a:lnSpc>
                          <a:spcPct val="115000"/>
                        </a:lnSpc>
                        <a:spcAft>
                          <a:spcPts val="0"/>
                        </a:spcAft>
                        <a:buFont typeface="Symbol" panose="05050102010706020507" pitchFamily="18" charset="2"/>
                        <a:buChar char=""/>
                      </a:pPr>
                      <a:r>
                        <a:rPr lang="es-CO" sz="1400" b="1" kern="1200" dirty="0" smtClean="0">
                          <a:ln>
                            <a:noFill/>
                          </a:ln>
                          <a:solidFill>
                            <a:schemeClr val="tx1"/>
                          </a:solidFill>
                          <a:effectLst/>
                          <a:latin typeface="+mn-lt"/>
                          <a:ea typeface="+mn-ea"/>
                          <a:cs typeface="+mn-cs"/>
                        </a:rPr>
                        <a:t>Sistema Nacional de apoyo a las empresas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dirty="0" smtClean="0">
                          <a:ln>
                            <a:noFill/>
                          </a:ln>
                          <a:solidFill>
                            <a:schemeClr val="tx1"/>
                          </a:solidFill>
                          <a:effectLst/>
                        </a:rPr>
                        <a:t>Exporta Fácil</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Fondo de Capital</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Innpulsa Mipymes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Microseguros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Promover empresa</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Premio Innova</a:t>
                      </a:r>
                      <a:endParaRPr lang="es-ES" sz="1400" b="1" kern="1200" dirty="0" smtClean="0">
                        <a:ln>
                          <a:noFill/>
                        </a:ln>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s-ES" sz="1400" b="1" kern="1200" dirty="0" smtClean="0">
                        <a:ln>
                          <a:noFill/>
                        </a:ln>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s-ES" sz="14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41" marR="60341" marT="0" marB="0">
                    <a:noFill/>
                  </a:tcPr>
                </a:tc>
                <a:tc>
                  <a:txBody>
                    <a:bodyPr/>
                    <a:lstStyle/>
                    <a:p>
                      <a:pPr marL="342900" lvl="0" indent="-342900">
                        <a:lnSpc>
                          <a:spcPct val="115000"/>
                        </a:lnSpc>
                        <a:spcAft>
                          <a:spcPts val="0"/>
                        </a:spcAft>
                        <a:buFont typeface="Symbol" panose="05050102010706020507" pitchFamily="18" charset="2"/>
                        <a:buChar char=""/>
                      </a:pPr>
                      <a:r>
                        <a:rPr lang="es-CO" sz="1400" b="1" dirty="0">
                          <a:ln>
                            <a:noFill/>
                          </a:ln>
                          <a:solidFill>
                            <a:schemeClr val="tx1"/>
                          </a:solidFill>
                          <a:effectLst/>
                        </a:rPr>
                        <a:t>Comisión Profesional Colombiana de Diseño Industrial </a:t>
                      </a:r>
                      <a:endParaRPr lang="es-CO" sz="1400" b="1" dirty="0" smtClean="0">
                        <a:ln>
                          <a:noFill/>
                        </a:ln>
                        <a:solidFill>
                          <a:schemeClr val="tx1"/>
                        </a:solidFill>
                        <a:effectLst/>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Consejo Superior de la Micro/Consejo Superior de la pequeña y mediana empresa</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Emprende Colombia</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Fondo Emprender</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Garantías al crédito</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Inclusión Social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s-CO" sz="1400" b="1" kern="1200" dirty="0" smtClean="0">
                          <a:ln>
                            <a:noFill/>
                          </a:ln>
                          <a:solidFill>
                            <a:schemeClr val="tx1"/>
                          </a:solidFill>
                          <a:effectLst/>
                          <a:latin typeface="+mn-lt"/>
                          <a:ea typeface="+mn-ea"/>
                          <a:cs typeface="+mn-cs"/>
                        </a:rPr>
                        <a:t>Punto de Contacto Empresarial</a:t>
                      </a:r>
                      <a:endParaRPr lang="es-ES" sz="1400" b="1" kern="1200" dirty="0" smtClean="0">
                        <a:ln>
                          <a:noFill/>
                        </a:ln>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s-ES" sz="1400" b="1" kern="1200" dirty="0" smtClean="0">
                        <a:ln>
                          <a:noFill/>
                        </a:ln>
                        <a:solidFill>
                          <a:schemeClr val="tx1"/>
                        </a:solidFill>
                        <a:effectLst/>
                        <a:latin typeface="+mn-lt"/>
                        <a:ea typeface="+mn-ea"/>
                        <a:cs typeface="+mn-cs"/>
                      </a:endParaRPr>
                    </a:p>
                  </a:txBody>
                  <a:tcPr marL="60341" marR="60341" marT="0" marB="0">
                    <a:noFill/>
                  </a:tcPr>
                </a:tc>
              </a:tr>
            </a:tbl>
          </a:graphicData>
        </a:graphic>
      </p:graphicFrame>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610" y="2737793"/>
            <a:ext cx="216024" cy="401331"/>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224153"/>
            <a:ext cx="216024" cy="401331"/>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222590"/>
            <a:ext cx="212504" cy="394791"/>
          </a:xfrm>
          <a:prstGeom prst="rect">
            <a:avLst/>
          </a:prstGeom>
        </p:spPr>
      </p:pic>
    </p:spTree>
    <p:extLst>
      <p:ext uri="{BB962C8B-B14F-4D97-AF65-F5344CB8AC3E}">
        <p14:creationId xmlns:p14="http://schemas.microsoft.com/office/powerpoint/2010/main" val="4179331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dirty="0" smtClean="0"/>
              <a:t>Colombia compra eficiente</a:t>
            </a:r>
            <a:endParaRPr lang="es-ES" dirty="0"/>
          </a:p>
        </p:txBody>
      </p:sp>
      <p:sp>
        <p:nvSpPr>
          <p:cNvPr id="3" name="Marcador de contenido 2"/>
          <p:cNvSpPr>
            <a:spLocks noGrp="1"/>
          </p:cNvSpPr>
          <p:nvPr>
            <p:ph idx="1"/>
          </p:nvPr>
        </p:nvSpPr>
        <p:spPr>
          <a:xfrm>
            <a:off x="827584" y="2125216"/>
            <a:ext cx="7227203" cy="3824064"/>
          </a:xfrm>
        </p:spPr>
        <p:txBody>
          <a:bodyPr/>
          <a:lstStyle/>
          <a:p>
            <a:pPr algn="just"/>
            <a:r>
              <a:rPr lang="es-ES" dirty="0" smtClean="0"/>
              <a:t>Entidad adscrita al </a:t>
            </a:r>
            <a:r>
              <a:rPr lang="es-ES" sz="2800" b="1" dirty="0" smtClean="0"/>
              <a:t>DNP, </a:t>
            </a:r>
            <a:r>
              <a:rPr lang="es-ES" dirty="0" smtClean="0"/>
              <a:t>cuyo objetivo es </a:t>
            </a:r>
            <a:r>
              <a:rPr lang="es-ES" b="1" dirty="0" smtClean="0"/>
              <a:t>desarrollar y promover políticas públicas </a:t>
            </a:r>
            <a:r>
              <a:rPr lang="es-ES" dirty="0" smtClean="0"/>
              <a:t>y </a:t>
            </a:r>
            <a:r>
              <a:rPr lang="es-ES" b="1" dirty="0" smtClean="0"/>
              <a:t>herramientas</a:t>
            </a:r>
            <a:r>
              <a:rPr lang="es-ES" dirty="0" smtClean="0"/>
              <a:t> orientadas a la organización y </a:t>
            </a:r>
            <a:r>
              <a:rPr lang="es-ES" b="1" dirty="0" smtClean="0"/>
              <a:t>articulación de los participes de la compra pública </a:t>
            </a:r>
            <a:r>
              <a:rPr lang="es-ES" dirty="0" smtClean="0"/>
              <a:t>para alcanzar </a:t>
            </a:r>
            <a:r>
              <a:rPr lang="es-ES" b="1" dirty="0" smtClean="0"/>
              <a:t>eficiencia, transparencia y optimizar el uso</a:t>
            </a:r>
            <a:r>
              <a:rPr lang="es-ES" dirty="0" smtClean="0"/>
              <a:t> de los recursos públicos.</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185" y="1042147"/>
            <a:ext cx="4063492" cy="1142857"/>
          </a:xfrm>
          <a:prstGeom prst="rect">
            <a:avLst/>
          </a:prstGeom>
        </p:spPr>
      </p:pic>
      <p:graphicFrame>
        <p:nvGraphicFramePr>
          <p:cNvPr id="5" name="3 Tabla"/>
          <p:cNvGraphicFramePr>
            <a:graphicFrameLocks noGrp="1"/>
          </p:cNvGraphicFramePr>
          <p:nvPr>
            <p:extLst>
              <p:ext uri="{D42A27DB-BD31-4B8C-83A1-F6EECF244321}">
                <p14:modId xmlns:p14="http://schemas.microsoft.com/office/powerpoint/2010/main" val="558320150"/>
              </p:ext>
            </p:extLst>
          </p:nvPr>
        </p:nvGraphicFramePr>
        <p:xfrm>
          <a:off x="8194112" y="4509120"/>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157255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6224" y="1628800"/>
            <a:ext cx="7606136" cy="5400600"/>
          </a:xfrm>
        </p:spPr>
        <p:txBody>
          <a:bodyPr>
            <a:normAutofit fontScale="40000" lnSpcReduction="20000"/>
          </a:bodyPr>
          <a:lstStyle/>
          <a:p>
            <a:pPr>
              <a:spcBef>
                <a:spcPts val="600"/>
              </a:spcBef>
            </a:pPr>
            <a:r>
              <a:rPr lang="es-CO" sz="4000" dirty="0">
                <a:latin typeface="Raavi" panose="020B0502040204020203" pitchFamily="34" charset="0"/>
                <a:cs typeface="Raavi" panose="020B0502040204020203" pitchFamily="34" charset="0"/>
              </a:rPr>
              <a:t>La </a:t>
            </a:r>
            <a:r>
              <a:rPr lang="es-CO" sz="4000" b="1" dirty="0">
                <a:latin typeface="Raavi" panose="020B0502040204020203" pitchFamily="34" charset="0"/>
                <a:cs typeface="Raavi" panose="020B0502040204020203" pitchFamily="34" charset="0"/>
              </a:rPr>
              <a:t>formulación de políticas, planes y progr</a:t>
            </a:r>
            <a:r>
              <a:rPr lang="es-CO" sz="4000" dirty="0">
                <a:latin typeface="Raavi" panose="020B0502040204020203" pitchFamily="34" charset="0"/>
                <a:cs typeface="Raavi" panose="020B0502040204020203" pitchFamily="34" charset="0"/>
              </a:rPr>
              <a:t>amas buscando optimizar la oferta y demanda en el </a:t>
            </a:r>
            <a:r>
              <a:rPr lang="es-CO" sz="4000" dirty="0" smtClean="0">
                <a:latin typeface="Raavi" panose="020B0502040204020203" pitchFamily="34" charset="0"/>
                <a:cs typeface="Raavi" panose="020B0502040204020203" pitchFamily="34" charset="0"/>
              </a:rPr>
              <a:t>mercado.</a:t>
            </a:r>
          </a:p>
          <a:p>
            <a:pPr>
              <a:spcBef>
                <a:spcPts val="600"/>
              </a:spcBef>
            </a:pPr>
            <a:r>
              <a:rPr lang="es-CO" sz="4000" dirty="0" smtClean="0">
                <a:latin typeface="Raavi" panose="020B0502040204020203" pitchFamily="34" charset="0"/>
                <a:cs typeface="Raavi" panose="020B0502040204020203" pitchFamily="34" charset="0"/>
              </a:rPr>
              <a:t>La </a:t>
            </a:r>
            <a:r>
              <a:rPr lang="es-CO" sz="4000" b="1" dirty="0">
                <a:latin typeface="Raavi" panose="020B0502040204020203" pitchFamily="34" charset="0"/>
                <a:cs typeface="Raavi" panose="020B0502040204020203" pitchFamily="34" charset="0"/>
              </a:rPr>
              <a:t>racionalización normativa </a:t>
            </a:r>
            <a:r>
              <a:rPr lang="es-CO" sz="4000" dirty="0">
                <a:latin typeface="Raavi" panose="020B0502040204020203" pitchFamily="34" charset="0"/>
                <a:cs typeface="Raavi" panose="020B0502040204020203" pitchFamily="34" charset="0"/>
              </a:rPr>
              <a:t>para una mayor eficiencia de las operaciones.</a:t>
            </a:r>
            <a:endParaRPr lang="es-ES" sz="4000" dirty="0">
              <a:latin typeface="Raavi" panose="020B0502040204020203" pitchFamily="34" charset="0"/>
              <a:cs typeface="Raavi" panose="020B0502040204020203" pitchFamily="34" charset="0"/>
            </a:endParaRPr>
          </a:p>
          <a:p>
            <a:pPr>
              <a:spcBef>
                <a:spcPts val="600"/>
              </a:spcBef>
            </a:pPr>
            <a:r>
              <a:rPr lang="es-CO" sz="4000" dirty="0">
                <a:latin typeface="Raavi" panose="020B0502040204020203" pitchFamily="34" charset="0"/>
                <a:cs typeface="Raavi" panose="020B0502040204020203" pitchFamily="34" charset="0"/>
              </a:rPr>
              <a:t>El </a:t>
            </a:r>
            <a:r>
              <a:rPr lang="es-CO" sz="4000" b="1" dirty="0">
                <a:latin typeface="Raavi" panose="020B0502040204020203" pitchFamily="34" charset="0"/>
                <a:cs typeface="Raavi" panose="020B0502040204020203" pitchFamily="34" charset="0"/>
              </a:rPr>
              <a:t>desarrollo y difusión de las políticas, normas e instrumentos </a:t>
            </a:r>
            <a:r>
              <a:rPr lang="es-CO" sz="4000" dirty="0">
                <a:latin typeface="Raavi" panose="020B0502040204020203" pitchFamily="34" charset="0"/>
                <a:cs typeface="Raavi" panose="020B0502040204020203" pitchFamily="34" charset="0"/>
              </a:rPr>
              <a:t>para facilitar las compras y promover la eficiencia.</a:t>
            </a:r>
            <a:endParaRPr lang="es-ES" sz="4000" dirty="0">
              <a:latin typeface="Raavi" panose="020B0502040204020203" pitchFamily="34" charset="0"/>
              <a:cs typeface="Raavi" panose="020B0502040204020203" pitchFamily="34" charset="0"/>
            </a:endParaRPr>
          </a:p>
          <a:p>
            <a:pPr>
              <a:spcBef>
                <a:spcPts val="600"/>
              </a:spcBef>
            </a:pPr>
            <a:r>
              <a:rPr lang="es-CO" sz="4000" dirty="0">
                <a:latin typeface="Raavi" panose="020B0502040204020203" pitchFamily="34" charset="0"/>
                <a:cs typeface="Raavi" panose="020B0502040204020203" pitchFamily="34" charset="0"/>
              </a:rPr>
              <a:t>La </a:t>
            </a:r>
            <a:r>
              <a:rPr lang="es-CO" sz="4000" b="1" dirty="0">
                <a:latin typeface="Raavi" panose="020B0502040204020203" pitchFamily="34" charset="0"/>
                <a:cs typeface="Raavi" panose="020B0502040204020203" pitchFamily="34" charset="0"/>
              </a:rPr>
              <a:t>coordinación</a:t>
            </a:r>
            <a:r>
              <a:rPr lang="es-CO" sz="4000" dirty="0">
                <a:latin typeface="Raavi" panose="020B0502040204020203" pitchFamily="34" charset="0"/>
                <a:cs typeface="Raavi" panose="020B0502040204020203" pitchFamily="34" charset="0"/>
              </a:rPr>
              <a:t> con otras </a:t>
            </a:r>
            <a:r>
              <a:rPr lang="es-CO" sz="4000" b="1" dirty="0">
                <a:latin typeface="Raavi" panose="020B0502040204020203" pitchFamily="34" charset="0"/>
                <a:cs typeface="Raavi" panose="020B0502040204020203" pitchFamily="34" charset="0"/>
              </a:rPr>
              <a:t>entidades públicas</a:t>
            </a:r>
            <a:r>
              <a:rPr lang="es-CO" sz="4000" dirty="0">
                <a:latin typeface="Raavi" panose="020B0502040204020203" pitchFamily="34" charset="0"/>
                <a:cs typeface="Raavi" panose="020B0502040204020203" pitchFamily="34" charset="0"/>
              </a:rPr>
              <a:t> para el cumplimiento de sus objetivos.</a:t>
            </a:r>
            <a:endParaRPr lang="es-ES" sz="4000" dirty="0">
              <a:latin typeface="Raavi" panose="020B0502040204020203" pitchFamily="34" charset="0"/>
              <a:cs typeface="Raavi" panose="020B0502040204020203" pitchFamily="34" charset="0"/>
            </a:endParaRPr>
          </a:p>
          <a:p>
            <a:pPr>
              <a:spcBef>
                <a:spcPts val="600"/>
              </a:spcBef>
            </a:pPr>
            <a:r>
              <a:rPr lang="es-CO" sz="4000" dirty="0">
                <a:latin typeface="Raavi" panose="020B0502040204020203" pitchFamily="34" charset="0"/>
                <a:cs typeface="Raavi" panose="020B0502040204020203" pitchFamily="34" charset="0"/>
              </a:rPr>
              <a:t>La elaboración de estudios, diagnósticos y estadísticas para </a:t>
            </a:r>
            <a:r>
              <a:rPr lang="es-CO" sz="4000" b="1" dirty="0">
                <a:latin typeface="Raavi" panose="020B0502040204020203" pitchFamily="34" charset="0"/>
                <a:cs typeface="Raavi" panose="020B0502040204020203" pitchFamily="34" charset="0"/>
              </a:rPr>
              <a:t>mejorar la efectividad del sistema.</a:t>
            </a:r>
            <a:endParaRPr lang="es-ES" sz="4000" b="1" dirty="0">
              <a:latin typeface="Raavi" panose="020B0502040204020203" pitchFamily="34" charset="0"/>
              <a:cs typeface="Raavi" panose="020B0502040204020203" pitchFamily="34" charset="0"/>
            </a:endParaRPr>
          </a:p>
          <a:p>
            <a:pPr>
              <a:spcBef>
                <a:spcPts val="600"/>
              </a:spcBef>
            </a:pPr>
            <a:r>
              <a:rPr lang="es-CO" sz="4000" dirty="0">
                <a:latin typeface="Raavi" panose="020B0502040204020203" pitchFamily="34" charset="0"/>
                <a:cs typeface="Raavi" panose="020B0502040204020203" pitchFamily="34" charset="0"/>
              </a:rPr>
              <a:t>La </a:t>
            </a:r>
            <a:r>
              <a:rPr lang="es-CO" sz="4000" b="1" dirty="0">
                <a:latin typeface="Raavi" panose="020B0502040204020203" pitchFamily="34" charset="0"/>
                <a:cs typeface="Raavi" panose="020B0502040204020203" pitchFamily="34" charset="0"/>
              </a:rPr>
              <a:t>absolución de consultas </a:t>
            </a:r>
            <a:r>
              <a:rPr lang="es-CO" sz="4000" dirty="0">
                <a:latin typeface="Raavi" panose="020B0502040204020203" pitchFamily="34" charset="0"/>
                <a:cs typeface="Raavi" panose="020B0502040204020203" pitchFamily="34" charset="0"/>
              </a:rPr>
              <a:t>sobre la aplicación de las normas y expedir circulares sobre la materia.</a:t>
            </a:r>
            <a:endParaRPr lang="es-ES" sz="4000" dirty="0">
              <a:latin typeface="Raavi" panose="020B0502040204020203" pitchFamily="34" charset="0"/>
              <a:cs typeface="Raavi" panose="020B0502040204020203" pitchFamily="34" charset="0"/>
            </a:endParaRPr>
          </a:p>
          <a:p>
            <a:pPr>
              <a:spcBef>
                <a:spcPts val="600"/>
              </a:spcBef>
            </a:pPr>
            <a:r>
              <a:rPr lang="es-CO" sz="4000" dirty="0">
                <a:latin typeface="Raavi" panose="020B0502040204020203" pitchFamily="34" charset="0"/>
                <a:cs typeface="Raavi" panose="020B0502040204020203" pitchFamily="34" charset="0"/>
              </a:rPr>
              <a:t>El </a:t>
            </a:r>
            <a:r>
              <a:rPr lang="es-CO" sz="4000" b="1" dirty="0">
                <a:latin typeface="Raavi" panose="020B0502040204020203" pitchFamily="34" charset="0"/>
                <a:cs typeface="Raavi" panose="020B0502040204020203" pitchFamily="34" charset="0"/>
              </a:rPr>
              <a:t>apoyo al Gobierno en las negociaciones internacionales </a:t>
            </a:r>
            <a:r>
              <a:rPr lang="es-CO" sz="4000" dirty="0">
                <a:latin typeface="Raavi" panose="020B0502040204020203" pitchFamily="34" charset="0"/>
                <a:cs typeface="Raavi" panose="020B0502040204020203" pitchFamily="34" charset="0"/>
              </a:rPr>
              <a:t>sobre el tema.</a:t>
            </a:r>
            <a:endParaRPr lang="es-ES" sz="4000" dirty="0">
              <a:latin typeface="Raavi" panose="020B0502040204020203" pitchFamily="34" charset="0"/>
              <a:cs typeface="Raavi" panose="020B0502040204020203" pitchFamily="34" charset="0"/>
            </a:endParaRPr>
          </a:p>
          <a:p>
            <a:pPr>
              <a:spcBef>
                <a:spcPts val="600"/>
              </a:spcBef>
            </a:pPr>
            <a:r>
              <a:rPr lang="es-CO" sz="4000" dirty="0">
                <a:latin typeface="Raavi" panose="020B0502040204020203" pitchFamily="34" charset="0"/>
                <a:cs typeface="Raavi" panose="020B0502040204020203" pitchFamily="34" charset="0"/>
              </a:rPr>
              <a:t>El diseño, la organización y la celebración de </a:t>
            </a:r>
            <a:r>
              <a:rPr lang="es-CO" sz="4000" b="1" dirty="0">
                <a:latin typeface="Raavi" panose="020B0502040204020203" pitchFamily="34" charset="0"/>
                <a:cs typeface="Raavi" panose="020B0502040204020203" pitchFamily="34" charset="0"/>
              </a:rPr>
              <a:t>Acuerdos Marco de Precios</a:t>
            </a:r>
            <a:r>
              <a:rPr lang="es-CO" sz="4000" dirty="0">
                <a:latin typeface="Raavi" panose="020B0502040204020203" pitchFamily="34" charset="0"/>
                <a:cs typeface="Raavi" panose="020B0502040204020203" pitchFamily="34" charset="0"/>
              </a:rPr>
              <a:t>.</a:t>
            </a:r>
            <a:endParaRPr lang="es-ES" sz="4000" dirty="0">
              <a:latin typeface="Raavi" panose="020B0502040204020203" pitchFamily="34" charset="0"/>
              <a:cs typeface="Raavi" panose="020B0502040204020203" pitchFamily="34" charset="0"/>
            </a:endParaRPr>
          </a:p>
          <a:p>
            <a:pPr>
              <a:spcBef>
                <a:spcPts val="600"/>
              </a:spcBef>
            </a:pPr>
            <a:r>
              <a:rPr lang="es-CO" sz="4000" dirty="0">
                <a:solidFill>
                  <a:schemeClr val="tx1"/>
                </a:solidFill>
                <a:latin typeface="Raavi" panose="020B0502040204020203" pitchFamily="34" charset="0"/>
                <a:cs typeface="Raavi" panose="020B0502040204020203" pitchFamily="34" charset="0"/>
              </a:rPr>
              <a:t>El </a:t>
            </a:r>
            <a:r>
              <a:rPr lang="es-CO" sz="4000" b="1" dirty="0">
                <a:solidFill>
                  <a:schemeClr val="tx1"/>
                </a:solidFill>
                <a:latin typeface="Raavi" panose="020B0502040204020203" pitchFamily="34" charset="0"/>
                <a:cs typeface="Raavi" panose="020B0502040204020203" pitchFamily="34" charset="0"/>
              </a:rPr>
              <a:t>desarrollo del sistema de compras electrónicas</a:t>
            </a:r>
            <a:r>
              <a:rPr lang="es-CO" sz="4000" dirty="0">
                <a:solidFill>
                  <a:srgbClr val="FF0000"/>
                </a:solidFill>
                <a:latin typeface="Raavi" panose="020B0502040204020203" pitchFamily="34" charset="0"/>
                <a:cs typeface="Raavi" panose="020B0502040204020203" pitchFamily="34" charset="0"/>
              </a:rPr>
              <a:t>.</a:t>
            </a:r>
            <a:endParaRPr lang="es-ES" sz="4000" dirty="0">
              <a:solidFill>
                <a:srgbClr val="FF0000"/>
              </a:solidFill>
              <a:latin typeface="Raavi" panose="020B0502040204020203" pitchFamily="34" charset="0"/>
              <a:cs typeface="Raavi" panose="020B0502040204020203" pitchFamily="34" charset="0"/>
            </a:endParaRPr>
          </a:p>
          <a:p>
            <a:pPr>
              <a:spcBef>
                <a:spcPts val="600"/>
              </a:spcBef>
            </a:pPr>
            <a:r>
              <a:rPr lang="es-CO" sz="4000" dirty="0">
                <a:latin typeface="Raavi" panose="020B0502040204020203" pitchFamily="34" charset="0"/>
                <a:cs typeface="Raavi" panose="020B0502040204020203" pitchFamily="34" charset="0"/>
              </a:rPr>
              <a:t>El </a:t>
            </a:r>
            <a:r>
              <a:rPr lang="es-CO" sz="4000" b="1" dirty="0">
                <a:latin typeface="Raavi" panose="020B0502040204020203" pitchFamily="34" charset="0"/>
                <a:cs typeface="Raavi" panose="020B0502040204020203" pitchFamily="34" charset="0"/>
              </a:rPr>
              <a:t>apoyo a los oferentes para facilitar y mejorar su participación</a:t>
            </a:r>
            <a:r>
              <a:rPr lang="es-CO" sz="4000" dirty="0">
                <a:latin typeface="Raavi" panose="020B0502040204020203" pitchFamily="34" charset="0"/>
                <a:cs typeface="Raavi" panose="020B0502040204020203" pitchFamily="34" charset="0"/>
              </a:rPr>
              <a:t>.</a:t>
            </a:r>
            <a:endParaRPr lang="es-ES" sz="4000" dirty="0">
              <a:latin typeface="Raavi" panose="020B0502040204020203" pitchFamily="34" charset="0"/>
              <a:cs typeface="Raavi" panose="020B0502040204020203" pitchFamily="34" charset="0"/>
            </a:endParaRPr>
          </a:p>
          <a:p>
            <a:pPr>
              <a:spcBef>
                <a:spcPts val="600"/>
              </a:spcBef>
            </a:pPr>
            <a:r>
              <a:rPr lang="es-CO" sz="4000" dirty="0">
                <a:latin typeface="Raavi" panose="020B0502040204020203" pitchFamily="34" charset="0"/>
                <a:cs typeface="Raavi" panose="020B0502040204020203" pitchFamily="34" charset="0"/>
              </a:rPr>
              <a:t>La </a:t>
            </a:r>
            <a:r>
              <a:rPr lang="es-CO" sz="4000" b="1" dirty="0">
                <a:latin typeface="Raavi" panose="020B0502040204020203" pitchFamily="34" charset="0"/>
                <a:cs typeface="Raavi" panose="020B0502040204020203" pitchFamily="34" charset="0"/>
              </a:rPr>
              <a:t>difusión de mejores prácticas </a:t>
            </a:r>
            <a:r>
              <a:rPr lang="es-CO" sz="4000" dirty="0">
                <a:latin typeface="Raavi" panose="020B0502040204020203" pitchFamily="34" charset="0"/>
                <a:cs typeface="Raavi" panose="020B0502040204020203" pitchFamily="34" charset="0"/>
              </a:rPr>
              <a:t>y la </a:t>
            </a:r>
            <a:r>
              <a:rPr lang="es-CO" sz="4000" b="1" dirty="0">
                <a:latin typeface="Raavi" panose="020B0502040204020203" pitchFamily="34" charset="0"/>
                <a:cs typeface="Raavi" panose="020B0502040204020203" pitchFamily="34" charset="0"/>
              </a:rPr>
              <a:t>coordinación de los programas de capacitación </a:t>
            </a:r>
            <a:r>
              <a:rPr lang="es-CO" sz="4000" dirty="0">
                <a:latin typeface="Raavi" panose="020B0502040204020203" pitchFamily="34" charset="0"/>
                <a:cs typeface="Raavi" panose="020B0502040204020203" pitchFamily="34" charset="0"/>
              </a:rPr>
              <a:t>con otras entidades.</a:t>
            </a:r>
            <a:endParaRPr lang="es-ES" sz="4000" dirty="0">
              <a:latin typeface="Raavi" panose="020B0502040204020203" pitchFamily="34" charset="0"/>
              <a:cs typeface="Raavi" panose="020B0502040204020203" pitchFamily="34" charset="0"/>
            </a:endParaRPr>
          </a:p>
          <a:p>
            <a:pPr>
              <a:spcBef>
                <a:spcPts val="600"/>
              </a:spcBef>
            </a:pPr>
            <a:r>
              <a:rPr lang="es-CO" sz="4000" dirty="0">
                <a:latin typeface="Raavi" panose="020B0502040204020203" pitchFamily="34" charset="0"/>
                <a:cs typeface="Raavi" panose="020B0502040204020203" pitchFamily="34" charset="0"/>
              </a:rPr>
              <a:t>El </a:t>
            </a:r>
            <a:r>
              <a:rPr lang="es-CO" sz="4000" b="1" dirty="0">
                <a:latin typeface="Raavi" panose="020B0502040204020203" pitchFamily="34" charset="0"/>
                <a:cs typeface="Raavi" panose="020B0502040204020203" pitchFamily="34" charset="0"/>
              </a:rPr>
              <a:t>apoyo a las entidades territoriales </a:t>
            </a:r>
            <a:r>
              <a:rPr lang="es-CO" sz="4000" dirty="0">
                <a:latin typeface="Raavi" panose="020B0502040204020203" pitchFamily="34" charset="0"/>
                <a:cs typeface="Raavi" panose="020B0502040204020203" pitchFamily="34" charset="0"/>
              </a:rPr>
              <a:t>en la gestión de compras.</a:t>
            </a:r>
            <a:endParaRPr lang="es-ES" sz="4000" dirty="0">
              <a:latin typeface="Raavi" panose="020B0502040204020203" pitchFamily="34" charset="0"/>
              <a:cs typeface="Raavi" panose="020B0502040204020203" pitchFamily="34" charset="0"/>
            </a:endParaRPr>
          </a:p>
          <a:p>
            <a:pPr marL="0" indent="0" algn="just">
              <a:buNone/>
            </a:pPr>
            <a:endParaRPr lang="es-ES" dirty="0"/>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32656"/>
            <a:ext cx="4063492" cy="1142857"/>
          </a:xfrm>
          <a:prstGeom prst="rect">
            <a:avLst/>
          </a:prstGeom>
        </p:spPr>
      </p:pic>
      <p:graphicFrame>
        <p:nvGraphicFramePr>
          <p:cNvPr id="19" name="3 Tabla"/>
          <p:cNvGraphicFramePr>
            <a:graphicFrameLocks noGrp="1"/>
          </p:cNvGraphicFramePr>
          <p:nvPr>
            <p:extLst>
              <p:ext uri="{D42A27DB-BD31-4B8C-83A1-F6EECF244321}">
                <p14:modId xmlns:p14="http://schemas.microsoft.com/office/powerpoint/2010/main" val="558320150"/>
              </p:ext>
            </p:extLst>
          </p:nvPr>
        </p:nvGraphicFramePr>
        <p:xfrm>
          <a:off x="8194112" y="4509120"/>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pic>
        <p:nvPicPr>
          <p:cNvPr id="4097" name="Picture 1"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50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dirty="0" smtClean="0"/>
              <a:t>Colombia Compra Eficiente</a:t>
            </a:r>
            <a:endParaRPr lang="es-ES" sz="2800" dirty="0"/>
          </a:p>
        </p:txBody>
      </p:sp>
      <p:graphicFrame>
        <p:nvGraphicFramePr>
          <p:cNvPr id="7" name="3 Tabla"/>
          <p:cNvGraphicFramePr>
            <a:graphicFrameLocks noGrp="1"/>
          </p:cNvGraphicFramePr>
          <p:nvPr>
            <p:extLst>
              <p:ext uri="{D42A27DB-BD31-4B8C-83A1-F6EECF244321}">
                <p14:modId xmlns:p14="http://schemas.microsoft.com/office/powerpoint/2010/main" val="2763443823"/>
              </p:ext>
            </p:extLst>
          </p:nvPr>
        </p:nvGraphicFramePr>
        <p:xfrm>
          <a:off x="8129158" y="4598894"/>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5">
                        <a:lumMod val="10000"/>
                        <a:lumOff val="90000"/>
                      </a:schemeClr>
                    </a:solidFill>
                  </a:tcPr>
                </a:tc>
              </a:tr>
              <a:tr h="501176">
                <a:tc>
                  <a:txBody>
                    <a:bodyPr/>
                    <a:lstStyle/>
                    <a:p>
                      <a:pPr marL="0" algn="l" defTabSz="914400" rtl="0" eaLnBrk="1" latinLnBrk="0" hangingPunct="1"/>
                      <a:r>
                        <a:rPr lang="es-ES" sz="1000" kern="12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kern="12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pPr marL="0" algn="l" defTabSz="914400" rtl="0" eaLnBrk="1" latinLnBrk="0" hangingPunct="1"/>
                      <a:r>
                        <a:rPr lang="es-ES" sz="1000" kern="1200" dirty="0" smtClean="0">
                          <a:solidFill>
                            <a:srgbClr val="002060"/>
                          </a:solidFill>
                          <a:latin typeface="Segoe UI" pitchFamily="34" charset="0"/>
                          <a:ea typeface="Segoe UI" pitchFamily="34" charset="0"/>
                          <a:cs typeface="Segoe UI" pitchFamily="34" charset="0"/>
                        </a:rPr>
                        <a:t>Políticas de promoción de tipo vertical.</a:t>
                      </a:r>
                      <a:endParaRPr lang="es-MX" sz="1000" kern="1200" dirty="0">
                        <a:solidFill>
                          <a:srgbClr val="002060"/>
                        </a:solidFill>
                        <a:latin typeface="Segoe UI" pitchFamily="34" charset="0"/>
                        <a:ea typeface="Segoe UI" pitchFamily="34" charset="0"/>
                        <a:cs typeface="Segoe UI" pitchFamily="34" charset="0"/>
                      </a:endParaRPr>
                    </a:p>
                  </a:txBody>
                  <a:tcPr>
                    <a:solidFill>
                      <a:schemeClr val="accent2">
                        <a:lumMod val="20000"/>
                        <a:lumOff val="80000"/>
                      </a:schemeClr>
                    </a:solidFill>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794218"/>
            <a:ext cx="1440160" cy="172819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647" y="3645024"/>
            <a:ext cx="1428750" cy="1714500"/>
          </a:xfrm>
          <a:prstGeom prst="rect">
            <a:avLst/>
          </a:prstGeom>
        </p:spPr>
      </p:pic>
      <p:pic>
        <p:nvPicPr>
          <p:cNvPr id="12" name="Imagen 11"/>
          <p:cNvPicPr>
            <a:picLocks noChangeAspect="1"/>
          </p:cNvPicPr>
          <p:nvPr/>
        </p:nvPicPr>
        <p:blipFill>
          <a:blip r:embed="rId4"/>
          <a:stretch>
            <a:fillRect/>
          </a:stretch>
        </p:blipFill>
        <p:spPr>
          <a:xfrm>
            <a:off x="1979712" y="1382014"/>
            <a:ext cx="3495675" cy="1562100"/>
          </a:xfrm>
          <a:prstGeom prst="rect">
            <a:avLst/>
          </a:prstGeom>
        </p:spPr>
      </p:pic>
    </p:spTree>
    <p:extLst>
      <p:ext uri="{BB962C8B-B14F-4D97-AF65-F5344CB8AC3E}">
        <p14:creationId xmlns:p14="http://schemas.microsoft.com/office/powerpoint/2010/main" val="1286190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474" y="484094"/>
            <a:ext cx="7556313" cy="568642"/>
          </a:xfrm>
        </p:spPr>
        <p:txBody>
          <a:bodyPr/>
          <a:lstStyle/>
          <a:p>
            <a:pPr algn="r"/>
            <a:r>
              <a:rPr lang="es-CO" dirty="0" smtClean="0"/>
              <a:t>Decreto 1510 de 2013</a:t>
            </a:r>
            <a:endParaRPr lang="es-MX" dirty="0"/>
          </a:p>
        </p:txBody>
      </p:sp>
      <p:graphicFrame>
        <p:nvGraphicFramePr>
          <p:cNvPr id="4" name="3 Tabla"/>
          <p:cNvGraphicFramePr>
            <a:graphicFrameLocks noGrp="1"/>
          </p:cNvGraphicFramePr>
          <p:nvPr>
            <p:extLst/>
          </p:nvPr>
        </p:nvGraphicFramePr>
        <p:xfrm>
          <a:off x="8194112" y="4581128"/>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1">
                        <a:lumMod val="20000"/>
                        <a:lumOff val="80000"/>
                      </a:schemeClr>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solidFill>
                      <a:schemeClr val="accent4">
                        <a:lumMod val="25000"/>
                        <a:lumOff val="75000"/>
                      </a:schemeClr>
                    </a:solidFill>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
        <p:nvSpPr>
          <p:cNvPr id="5" name="4 CuadroTexto"/>
          <p:cNvSpPr txBox="1"/>
          <p:nvPr/>
        </p:nvSpPr>
        <p:spPr>
          <a:xfrm>
            <a:off x="159154" y="6361583"/>
            <a:ext cx="343364" cy="276999"/>
          </a:xfrm>
          <a:prstGeom prst="rect">
            <a:avLst/>
          </a:prstGeom>
          <a:noFill/>
        </p:spPr>
        <p:txBody>
          <a:bodyPr wrap="none" rtlCol="0">
            <a:spAutoFit/>
          </a:bodyPr>
          <a:lstStyle/>
          <a:p>
            <a:r>
              <a:rPr lang="en-GB" sz="1200" dirty="0" smtClean="0">
                <a:latin typeface="Segoe UI" pitchFamily="34" charset="0"/>
                <a:ea typeface="Segoe UI" pitchFamily="34" charset="0"/>
                <a:cs typeface="Segoe UI" pitchFamily="34" charset="0"/>
              </a:rPr>
              <a:t>1. </a:t>
            </a:r>
            <a:endParaRPr lang="es-MX" sz="1200" dirty="0">
              <a:latin typeface="Segoe UI" pitchFamily="34" charset="0"/>
              <a:ea typeface="Segoe UI" pitchFamily="34" charset="0"/>
              <a:cs typeface="Segoe UI" pitchFamily="34" charset="0"/>
            </a:endParaRPr>
          </a:p>
        </p:txBody>
      </p:sp>
      <p:sp>
        <p:nvSpPr>
          <p:cNvPr id="8" name="Rectángulo 7"/>
          <p:cNvSpPr/>
          <p:nvPr/>
        </p:nvSpPr>
        <p:spPr>
          <a:xfrm>
            <a:off x="395535" y="1258037"/>
            <a:ext cx="7558131" cy="4832092"/>
          </a:xfrm>
          <a:prstGeom prst="rect">
            <a:avLst/>
          </a:prstGeom>
        </p:spPr>
        <p:txBody>
          <a:bodyPr wrap="square">
            <a:spAutoFit/>
          </a:bodyPr>
          <a:lstStyle/>
          <a:p>
            <a:pPr algn="just"/>
            <a:r>
              <a:rPr lang="es-CO" sz="1400" b="1" dirty="0">
                <a:latin typeface="Arial"/>
                <a:cs typeface="Arial"/>
              </a:rPr>
              <a:t>Art. 21. Aviso de </a:t>
            </a:r>
            <a:r>
              <a:rPr lang="es-CO" sz="1400" b="1" dirty="0" err="1">
                <a:latin typeface="Arial"/>
                <a:cs typeface="Arial"/>
              </a:rPr>
              <a:t>convocatoria</a:t>
            </a:r>
            <a:r>
              <a:rPr lang="es-CO" sz="1400" dirty="0" err="1">
                <a:latin typeface="Arial"/>
                <a:cs typeface="Arial"/>
              </a:rPr>
              <a:t>.Contenido</a:t>
            </a:r>
            <a:endParaRPr lang="es-ES" sz="1400" dirty="0">
              <a:latin typeface="Arial"/>
              <a:cs typeface="Arial"/>
            </a:endParaRPr>
          </a:p>
          <a:p>
            <a:pPr algn="just"/>
            <a:r>
              <a:rPr lang="es-CO" sz="1400" dirty="0">
                <a:latin typeface="Arial"/>
                <a:cs typeface="Arial"/>
              </a:rPr>
              <a:t>9. Mención de si la convocatoria es susceptible de ser limitada a </a:t>
            </a:r>
            <a:r>
              <a:rPr lang="es-CO" sz="1400" dirty="0" err="1">
                <a:latin typeface="Arial"/>
                <a:cs typeface="Arial"/>
              </a:rPr>
              <a:t>Mipyme</a:t>
            </a:r>
            <a:r>
              <a:rPr lang="es-CO" sz="1400" dirty="0">
                <a:latin typeface="Arial"/>
                <a:cs typeface="Arial"/>
              </a:rPr>
              <a:t>.</a:t>
            </a:r>
            <a:endParaRPr lang="es-ES" sz="1400" dirty="0">
              <a:latin typeface="Arial"/>
              <a:cs typeface="Arial"/>
            </a:endParaRPr>
          </a:p>
          <a:p>
            <a:pPr algn="just"/>
            <a:endParaRPr lang="es-CO" sz="1400" b="1" dirty="0" smtClean="0">
              <a:latin typeface="Arial"/>
              <a:cs typeface="Arial"/>
            </a:endParaRPr>
          </a:p>
          <a:p>
            <a:pPr algn="just"/>
            <a:r>
              <a:rPr lang="es-CO" sz="1400" b="1" dirty="0" smtClean="0">
                <a:latin typeface="Arial"/>
                <a:cs typeface="Arial"/>
              </a:rPr>
              <a:t>Artículo </a:t>
            </a:r>
            <a:r>
              <a:rPr lang="es-CO" sz="1400" b="1" dirty="0">
                <a:latin typeface="Arial"/>
                <a:cs typeface="Arial"/>
              </a:rPr>
              <a:t>30. Adjudicación con oferta única</a:t>
            </a:r>
            <a:endParaRPr lang="es-ES" sz="1400" dirty="0">
              <a:latin typeface="Arial"/>
              <a:cs typeface="Arial"/>
            </a:endParaRPr>
          </a:p>
          <a:p>
            <a:pPr algn="just"/>
            <a:r>
              <a:rPr lang="es-CO" sz="1400" dirty="0">
                <a:latin typeface="Arial"/>
                <a:cs typeface="Arial"/>
              </a:rPr>
              <a:t>La Entidad Estatal puede adjudicar el contrato cuando solo se haya presentado una oferta siempre que cumpla con los requisitos habilitantes exigidos y satisfaga los requisitos de los pliegos de condiciones, sin perjuicio de las disposiciones especiales establecidas en la ley y el presente decreto para la subasta inversa, el concurso de méritos </a:t>
            </a:r>
            <a:r>
              <a:rPr lang="es-CO" sz="1400" b="1" dirty="0">
                <a:latin typeface="Arial"/>
                <a:cs typeface="Arial"/>
              </a:rPr>
              <a:t>y las reglas particulares para los procesos con convocatoria limitada a las </a:t>
            </a:r>
            <a:r>
              <a:rPr lang="es-CO" sz="1400" b="1" dirty="0" err="1">
                <a:latin typeface="Arial"/>
                <a:cs typeface="Arial"/>
              </a:rPr>
              <a:t>Mipyme</a:t>
            </a:r>
            <a:r>
              <a:rPr lang="es-CO" sz="1400" b="1" dirty="0">
                <a:latin typeface="Arial"/>
                <a:cs typeface="Arial"/>
              </a:rPr>
              <a:t>.</a:t>
            </a:r>
            <a:endParaRPr lang="es-ES" sz="1400" dirty="0">
              <a:latin typeface="Arial"/>
              <a:cs typeface="Arial"/>
            </a:endParaRPr>
          </a:p>
          <a:p>
            <a:pPr algn="just"/>
            <a:endParaRPr lang="es-CO" sz="1400" b="1" dirty="0" smtClean="0">
              <a:latin typeface="Arial"/>
              <a:cs typeface="Arial"/>
            </a:endParaRPr>
          </a:p>
          <a:p>
            <a:pPr algn="just"/>
            <a:r>
              <a:rPr lang="es-CO" sz="1400" b="1" dirty="0" smtClean="0">
                <a:latin typeface="Arial"/>
                <a:cs typeface="Arial"/>
              </a:rPr>
              <a:t>Artículo </a:t>
            </a:r>
            <a:r>
              <a:rPr lang="es-CO" sz="1400" b="1" dirty="0">
                <a:latin typeface="Arial"/>
                <a:cs typeface="Arial"/>
              </a:rPr>
              <a:t>33. Factores de desempate</a:t>
            </a:r>
            <a:r>
              <a:rPr lang="es-CO" sz="1400" dirty="0">
                <a:latin typeface="Arial"/>
                <a:cs typeface="Arial"/>
              </a:rPr>
              <a:t>. En caso de empate en el puntaje total de dos o más ofertas, la Entidad Estatal escogerá el oferente que tenga el mayor puntaje en el primero de los factores de escogencia y calificación establecidos en los pliegos de condiciones del Proceso de Contratación. Si persiste el empate, escogerá al oferente que tenga el mayor puntaje en el segundo de los factores de escogencia y calificación establecidos en los pliegos de condiciones del Proceso </a:t>
            </a:r>
            <a:r>
              <a:rPr lang="es-ES" sz="1400" dirty="0">
                <a:solidFill>
                  <a:srgbClr val="000000"/>
                </a:solidFill>
                <a:latin typeface="Arial"/>
                <a:cs typeface="Arial"/>
              </a:rPr>
              <a:t> </a:t>
            </a:r>
            <a:endParaRPr lang="es-ES" sz="1400" dirty="0" smtClean="0">
              <a:solidFill>
                <a:srgbClr val="000000"/>
              </a:solidFill>
              <a:latin typeface="Arial"/>
              <a:cs typeface="Arial"/>
            </a:endParaRPr>
          </a:p>
          <a:p>
            <a:pPr algn="just"/>
            <a:r>
              <a:rPr lang="es-CO" sz="1400" dirty="0">
                <a:latin typeface="Arial"/>
                <a:cs typeface="Arial"/>
              </a:rPr>
              <a:t>de Contratación y así sucesivamente hasta agotar la totalidad de los factores de escogencia y calificación establecidos en los pliegos de condiciones.</a:t>
            </a:r>
            <a:endParaRPr lang="es-ES" sz="1400" dirty="0">
              <a:latin typeface="Arial"/>
              <a:cs typeface="Arial"/>
            </a:endParaRPr>
          </a:p>
          <a:p>
            <a:pPr algn="just"/>
            <a:r>
              <a:rPr lang="es-CO" sz="1400" dirty="0">
                <a:latin typeface="Arial"/>
                <a:cs typeface="Arial"/>
              </a:rPr>
              <a:t>Si persiste el empate, la Entidad Estatal debe utilizar las siguientes reglas de forma sucesiva y excluyente para seleccionar el oferente favorecido, respetando los compromisos adquiridos por Acuerdos Comerciales:</a:t>
            </a:r>
            <a:endParaRPr lang="es-ES" sz="1400" dirty="0">
              <a:latin typeface="Arial"/>
              <a:cs typeface="Arial"/>
            </a:endParaRPr>
          </a:p>
          <a:p>
            <a:pPr algn="just"/>
            <a:endParaRPr lang="es-CO" sz="1400" dirty="0" smtClean="0"/>
          </a:p>
        </p:txBody>
      </p:sp>
    </p:spTree>
    <p:extLst>
      <p:ext uri="{BB962C8B-B14F-4D97-AF65-F5344CB8AC3E}">
        <p14:creationId xmlns:p14="http://schemas.microsoft.com/office/powerpoint/2010/main" val="148244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474" y="484094"/>
            <a:ext cx="7556313" cy="568642"/>
          </a:xfrm>
        </p:spPr>
        <p:txBody>
          <a:bodyPr/>
          <a:lstStyle/>
          <a:p>
            <a:pPr algn="r"/>
            <a:r>
              <a:rPr lang="es-CO" dirty="0" smtClean="0"/>
              <a:t>Decreto 1510 de 2013</a:t>
            </a:r>
            <a:endParaRPr lang="es-MX" dirty="0"/>
          </a:p>
        </p:txBody>
      </p:sp>
      <p:graphicFrame>
        <p:nvGraphicFramePr>
          <p:cNvPr id="4" name="3 Tabla"/>
          <p:cNvGraphicFramePr>
            <a:graphicFrameLocks noGrp="1"/>
          </p:cNvGraphicFramePr>
          <p:nvPr>
            <p:extLst/>
          </p:nvPr>
        </p:nvGraphicFramePr>
        <p:xfrm>
          <a:off x="8194112" y="4581128"/>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1">
                        <a:lumMod val="20000"/>
                        <a:lumOff val="80000"/>
                      </a:schemeClr>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solidFill>
                      <a:schemeClr val="accent4">
                        <a:lumMod val="25000"/>
                        <a:lumOff val="75000"/>
                      </a:schemeClr>
                    </a:solidFill>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
        <p:nvSpPr>
          <p:cNvPr id="5" name="4 CuadroTexto"/>
          <p:cNvSpPr txBox="1"/>
          <p:nvPr/>
        </p:nvSpPr>
        <p:spPr>
          <a:xfrm>
            <a:off x="159154" y="6361583"/>
            <a:ext cx="343364" cy="276999"/>
          </a:xfrm>
          <a:prstGeom prst="rect">
            <a:avLst/>
          </a:prstGeom>
          <a:noFill/>
        </p:spPr>
        <p:txBody>
          <a:bodyPr wrap="none" rtlCol="0">
            <a:spAutoFit/>
          </a:bodyPr>
          <a:lstStyle/>
          <a:p>
            <a:r>
              <a:rPr lang="en-GB" sz="1200" dirty="0" smtClean="0">
                <a:latin typeface="Segoe UI" pitchFamily="34" charset="0"/>
                <a:ea typeface="Segoe UI" pitchFamily="34" charset="0"/>
                <a:cs typeface="Segoe UI" pitchFamily="34" charset="0"/>
              </a:rPr>
              <a:t>1. </a:t>
            </a:r>
            <a:endParaRPr lang="es-MX" sz="1200" dirty="0">
              <a:latin typeface="Segoe UI" pitchFamily="34" charset="0"/>
              <a:ea typeface="Segoe UI" pitchFamily="34" charset="0"/>
              <a:cs typeface="Segoe UI" pitchFamily="34" charset="0"/>
            </a:endParaRPr>
          </a:p>
        </p:txBody>
      </p:sp>
      <p:sp>
        <p:nvSpPr>
          <p:cNvPr id="8" name="Rectángulo 7"/>
          <p:cNvSpPr/>
          <p:nvPr/>
        </p:nvSpPr>
        <p:spPr>
          <a:xfrm>
            <a:off x="395535" y="1258037"/>
            <a:ext cx="7558131" cy="4832092"/>
          </a:xfrm>
          <a:prstGeom prst="rect">
            <a:avLst/>
          </a:prstGeom>
        </p:spPr>
        <p:txBody>
          <a:bodyPr wrap="square">
            <a:spAutoFit/>
          </a:bodyPr>
          <a:lstStyle/>
          <a:p>
            <a:pPr algn="just"/>
            <a:r>
              <a:rPr lang="es-CO" sz="1400" dirty="0" smtClean="0">
                <a:latin typeface="Arial"/>
                <a:cs typeface="Arial"/>
              </a:rPr>
              <a:t>1</a:t>
            </a:r>
            <a:r>
              <a:rPr lang="es-CO" sz="1400" dirty="0">
                <a:latin typeface="Arial"/>
                <a:cs typeface="Arial"/>
              </a:rPr>
              <a:t>. Preferir la oferta de bienes o servicios nacionales frente a la oferta de bienes o ser­vicios extranjeros.</a:t>
            </a:r>
            <a:endParaRPr lang="es-ES" sz="1400" dirty="0">
              <a:latin typeface="Arial"/>
              <a:cs typeface="Arial"/>
            </a:endParaRPr>
          </a:p>
          <a:p>
            <a:pPr algn="just"/>
            <a:r>
              <a:rPr lang="es-CO" sz="1400" dirty="0">
                <a:latin typeface="Arial"/>
                <a:cs typeface="Arial"/>
              </a:rPr>
              <a:t>2. Preferir las ofertas </a:t>
            </a:r>
            <a:r>
              <a:rPr lang="es-CO" sz="1400" dirty="0" smtClean="0">
                <a:latin typeface="Arial"/>
                <a:cs typeface="Arial"/>
              </a:rPr>
              <a:t>presentadas </a:t>
            </a:r>
            <a:r>
              <a:rPr lang="es-CO" sz="1400" dirty="0">
                <a:latin typeface="Arial"/>
                <a:cs typeface="Arial"/>
              </a:rPr>
              <a:t>por </a:t>
            </a:r>
            <a:r>
              <a:rPr lang="es-CO" sz="1400" b="1" dirty="0">
                <a:latin typeface="Arial"/>
                <a:cs typeface="Arial"/>
              </a:rPr>
              <a:t>una </a:t>
            </a:r>
            <a:r>
              <a:rPr lang="es-CO" sz="1400" b="1" dirty="0" err="1">
                <a:latin typeface="Arial"/>
                <a:cs typeface="Arial"/>
              </a:rPr>
              <a:t>Mipyme</a:t>
            </a:r>
            <a:r>
              <a:rPr lang="es-CO" sz="1400" b="1" dirty="0">
                <a:latin typeface="Arial"/>
                <a:cs typeface="Arial"/>
              </a:rPr>
              <a:t> nacional.</a:t>
            </a:r>
            <a:endParaRPr lang="es-ES" sz="1400" b="1" dirty="0">
              <a:latin typeface="Arial"/>
              <a:cs typeface="Arial"/>
            </a:endParaRPr>
          </a:p>
          <a:p>
            <a:pPr algn="just"/>
            <a:r>
              <a:rPr lang="es-CO" sz="1400" dirty="0" smtClean="0">
                <a:latin typeface="Arial"/>
                <a:cs typeface="Arial"/>
              </a:rPr>
              <a:t>3</a:t>
            </a:r>
            <a:r>
              <a:rPr lang="es-CO" sz="1400" dirty="0">
                <a:latin typeface="Arial"/>
                <a:cs typeface="Arial"/>
              </a:rPr>
              <a:t>. Preferir la oferta presentada por un Consorcio, Unión Temporal o promesa de sociedad futura siempre que: (a) esté conformado </a:t>
            </a:r>
            <a:r>
              <a:rPr lang="es-CO" sz="1400" b="1" dirty="0">
                <a:latin typeface="Arial"/>
                <a:cs typeface="Arial"/>
              </a:rPr>
              <a:t>por al menos una </a:t>
            </a:r>
            <a:r>
              <a:rPr lang="es-CO" sz="1400" b="1" dirty="0" err="1">
                <a:latin typeface="Arial"/>
                <a:cs typeface="Arial"/>
              </a:rPr>
              <a:t>Mipyme</a:t>
            </a:r>
            <a:r>
              <a:rPr lang="es-CO" sz="1400" b="1" dirty="0">
                <a:latin typeface="Arial"/>
                <a:cs typeface="Arial"/>
              </a:rPr>
              <a:t> </a:t>
            </a:r>
            <a:r>
              <a:rPr lang="es-CO" sz="1400" dirty="0">
                <a:latin typeface="Arial"/>
                <a:cs typeface="Arial"/>
              </a:rPr>
              <a:t>nacional que tenga una participación de por lo menos el veinticinco por ciento (25%); (b) </a:t>
            </a:r>
            <a:r>
              <a:rPr lang="es-CO" sz="1400" b="1" dirty="0">
                <a:latin typeface="Arial"/>
                <a:cs typeface="Arial"/>
              </a:rPr>
              <a:t>la </a:t>
            </a:r>
            <a:r>
              <a:rPr lang="es-CO" sz="1400" b="1" dirty="0" err="1">
                <a:latin typeface="Arial"/>
                <a:cs typeface="Arial"/>
              </a:rPr>
              <a:t>Mipyme</a:t>
            </a:r>
            <a:r>
              <a:rPr lang="es-CO" sz="1400" b="1" dirty="0">
                <a:latin typeface="Arial"/>
                <a:cs typeface="Arial"/>
              </a:rPr>
              <a:t> aporte mínimo el veinticinco por ciento (25%)</a:t>
            </a:r>
            <a:r>
              <a:rPr lang="es-CO" sz="1400" dirty="0">
                <a:latin typeface="Arial"/>
                <a:cs typeface="Arial"/>
              </a:rPr>
              <a:t> de la experiencia acreditada en la oferta; y (c) ni la </a:t>
            </a:r>
            <a:r>
              <a:rPr lang="es-CO" sz="1400" dirty="0" err="1">
                <a:latin typeface="Arial"/>
                <a:cs typeface="Arial"/>
              </a:rPr>
              <a:t>Mipyme</a:t>
            </a:r>
            <a:r>
              <a:rPr lang="es-CO" sz="1400" dirty="0">
                <a:latin typeface="Arial"/>
                <a:cs typeface="Arial"/>
              </a:rPr>
              <a:t>, ni sus accionistas, socios o representantes legales sean empleados, socios o accionistas de los miembros del Consorcio, Unión Temporal o promesa de sociedad futura.</a:t>
            </a:r>
            <a:endParaRPr lang="es-ES" sz="1400" dirty="0">
              <a:latin typeface="Arial"/>
              <a:cs typeface="Arial"/>
            </a:endParaRPr>
          </a:p>
          <a:p>
            <a:pPr algn="just"/>
            <a:endParaRPr lang="es-ES" sz="1400" b="1" dirty="0">
              <a:solidFill>
                <a:srgbClr val="000000"/>
              </a:solidFill>
              <a:latin typeface="Arial"/>
              <a:cs typeface="Arial"/>
              <a:hlinkClick r:id="rId2"/>
            </a:endParaRPr>
          </a:p>
          <a:p>
            <a:pPr algn="just"/>
            <a:r>
              <a:rPr lang="es-CO" sz="1400" b="1" dirty="0">
                <a:latin typeface="Arial"/>
                <a:cs typeface="Arial"/>
              </a:rPr>
              <a:t>Artículo 152. Convocatorias limitadas a </a:t>
            </a:r>
            <a:r>
              <a:rPr lang="es-CO" sz="1400" b="1" dirty="0" err="1">
                <a:latin typeface="Arial"/>
                <a:cs typeface="Arial"/>
              </a:rPr>
              <a:t>Mipyme</a:t>
            </a:r>
            <a:r>
              <a:rPr lang="es-CO" sz="1400" dirty="0">
                <a:latin typeface="Arial"/>
                <a:cs typeface="Arial"/>
              </a:rPr>
              <a:t>. La Entidad Estatal debe limitar a las </a:t>
            </a:r>
            <a:r>
              <a:rPr lang="es-CO" sz="1400" dirty="0" err="1">
                <a:latin typeface="Arial"/>
                <a:cs typeface="Arial"/>
              </a:rPr>
              <a:t>Mipyme</a:t>
            </a:r>
            <a:r>
              <a:rPr lang="es-CO" sz="1400" dirty="0">
                <a:latin typeface="Arial"/>
                <a:cs typeface="Arial"/>
              </a:rPr>
              <a:t> nacionales con mínimo un (1) año de existencia la convocatoria del Proceso de Contratación en la modalidad de licitación pública, selección abreviada y concurso de méritos cuando:</a:t>
            </a:r>
            <a:endParaRPr lang="es-ES" sz="1400" dirty="0">
              <a:latin typeface="Arial"/>
              <a:cs typeface="Arial"/>
            </a:endParaRPr>
          </a:p>
          <a:p>
            <a:pPr algn="just"/>
            <a:r>
              <a:rPr lang="es-CO" sz="1400" dirty="0">
                <a:latin typeface="Arial"/>
                <a:cs typeface="Arial"/>
              </a:rPr>
              <a:t>1. El valor del Proceso de Contratación es menor a ciento veinticinco mil dólares de los Estados Unidos de América (US$125.000), liquidados con la tasa de cambio que para el efecto determina cada dos años el Ministerio de Comercio, Industria y Turismo; y</a:t>
            </a:r>
            <a:endParaRPr lang="es-ES" sz="1400" dirty="0">
              <a:latin typeface="Arial"/>
              <a:cs typeface="Arial"/>
            </a:endParaRPr>
          </a:p>
          <a:p>
            <a:pPr algn="just"/>
            <a:r>
              <a:rPr lang="es-CO" sz="1400" dirty="0">
                <a:latin typeface="Arial"/>
                <a:cs typeface="Arial"/>
              </a:rPr>
              <a:t>2. La Entidad Estatal ha recibido solicitudes de por lo menos tres (3) </a:t>
            </a:r>
            <a:r>
              <a:rPr lang="es-CO" sz="1400" dirty="0" err="1">
                <a:latin typeface="Arial"/>
                <a:cs typeface="Arial"/>
              </a:rPr>
              <a:t>Mipyme</a:t>
            </a:r>
            <a:r>
              <a:rPr lang="es-CO" sz="1400" dirty="0">
                <a:latin typeface="Arial"/>
                <a:cs typeface="Arial"/>
              </a:rPr>
              <a:t> nacionales para limitar la convocatoria a </a:t>
            </a:r>
            <a:r>
              <a:rPr lang="es-CO" sz="1400" dirty="0" err="1">
                <a:latin typeface="Arial"/>
                <a:cs typeface="Arial"/>
              </a:rPr>
              <a:t>Mipyme</a:t>
            </a:r>
            <a:r>
              <a:rPr lang="es-CO" sz="1400" dirty="0">
                <a:latin typeface="Arial"/>
                <a:cs typeface="Arial"/>
              </a:rPr>
              <a:t> nacionales. La Entidad Estatal debe recibir estas solicitudes por lo menos un (1) día hábil antes de la Apertura del Proceso de Contratación.</a:t>
            </a:r>
            <a:endParaRPr lang="es-ES" sz="1400" dirty="0">
              <a:latin typeface="Arial"/>
              <a:cs typeface="Arial"/>
            </a:endParaRPr>
          </a:p>
          <a:p>
            <a:pPr algn="just"/>
            <a:endParaRPr lang="es-ES" sz="1400" b="1" dirty="0" smtClean="0">
              <a:solidFill>
                <a:srgbClr val="000000"/>
              </a:solidFill>
              <a:latin typeface="Arial" panose="020B0604020202020204" pitchFamily="34" charset="0"/>
              <a:hlinkClick r:id="rId2"/>
            </a:endParaRPr>
          </a:p>
          <a:p>
            <a:pPr algn="just"/>
            <a:r>
              <a:rPr lang="es-ES" sz="1400" b="1" dirty="0">
                <a:solidFill>
                  <a:srgbClr val="276F1F"/>
                </a:solidFill>
                <a:latin typeface="Arial, Verdana, sans-serif"/>
                <a:hlinkClick r:id="rId2"/>
              </a:rPr>
              <a:t> </a:t>
            </a:r>
            <a:endParaRPr lang="es-ES" sz="1400" b="0" i="0" dirty="0">
              <a:solidFill>
                <a:srgbClr val="419438"/>
              </a:solidFill>
              <a:effectLst/>
              <a:latin typeface="Arial" panose="020B0604020202020204" pitchFamily="34" charset="0"/>
            </a:endParaRPr>
          </a:p>
        </p:txBody>
      </p:sp>
    </p:spTree>
    <p:extLst>
      <p:ext uri="{BB962C8B-B14F-4D97-AF65-F5344CB8AC3E}">
        <p14:creationId xmlns:p14="http://schemas.microsoft.com/office/powerpoint/2010/main" val="17615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23528" y="692696"/>
            <a:ext cx="7673882" cy="1008112"/>
          </a:xfrm>
        </p:spPr>
        <p:txBody>
          <a:bodyPr>
            <a:noAutofit/>
          </a:bodyPr>
          <a:lstStyle/>
          <a:p>
            <a:pPr marL="0" indent="0" algn="r">
              <a:buNone/>
            </a:pPr>
            <a:r>
              <a:rPr lang="es-ES" b="1" dirty="0">
                <a:solidFill>
                  <a:schemeClr val="accent1"/>
                </a:solidFill>
              </a:rPr>
              <a:t>Modalidades de contratación para la adquisición de los bienes y servicios requeridos por el Estado </a:t>
            </a:r>
            <a:r>
              <a:rPr lang="es-ES" b="1" dirty="0" smtClean="0">
                <a:solidFill>
                  <a:schemeClr val="accent1"/>
                </a:solidFill>
              </a:rPr>
              <a:t> facilitando </a:t>
            </a:r>
            <a:r>
              <a:rPr lang="es-ES" b="1" dirty="0">
                <a:solidFill>
                  <a:schemeClr val="accent1"/>
                </a:solidFill>
              </a:rPr>
              <a:t>la participación de las </a:t>
            </a:r>
            <a:r>
              <a:rPr lang="es-ES" b="1" dirty="0" err="1">
                <a:solidFill>
                  <a:schemeClr val="accent1"/>
                </a:solidFill>
              </a:rPr>
              <a:t>mipymes</a:t>
            </a:r>
            <a:r>
              <a:rPr lang="es-ES" b="1" dirty="0">
                <a:solidFill>
                  <a:schemeClr val="accent1"/>
                </a:solidFill>
              </a:rPr>
              <a:t>.</a:t>
            </a:r>
            <a:endParaRPr lang="es-CO" b="1" dirty="0">
              <a:solidFill>
                <a:schemeClr val="accent1"/>
              </a:solidFill>
            </a:endParaRPr>
          </a:p>
        </p:txBody>
      </p:sp>
      <p:sp>
        <p:nvSpPr>
          <p:cNvPr id="4" name="3 Marcador de contenido"/>
          <p:cNvSpPr>
            <a:spLocks noGrp="1"/>
          </p:cNvSpPr>
          <p:nvPr>
            <p:ph sz="half" idx="2"/>
          </p:nvPr>
        </p:nvSpPr>
        <p:spPr>
          <a:xfrm>
            <a:off x="467544" y="1916832"/>
            <a:ext cx="7632848" cy="4608512"/>
          </a:xfrm>
        </p:spPr>
        <p:txBody>
          <a:bodyPr>
            <a:normAutofit/>
          </a:bodyPr>
          <a:lstStyle/>
          <a:p>
            <a:pPr algn="just"/>
            <a:r>
              <a:rPr lang="es-ES" sz="1400" b="1" dirty="0">
                <a:latin typeface="Arial" panose="020B0604020202020204" pitchFamily="34" charset="0"/>
                <a:cs typeface="Arial" panose="020B0604020202020204" pitchFamily="34" charset="0"/>
              </a:rPr>
              <a:t>Convocatoria limitada </a:t>
            </a:r>
            <a:r>
              <a:rPr lang="es-ES" sz="1400" b="1" dirty="0" err="1" smtClean="0">
                <a:latin typeface="Arial" panose="020B0604020202020204" pitchFamily="34" charset="0"/>
                <a:cs typeface="Arial" panose="020B0604020202020204" pitchFamily="34" charset="0"/>
              </a:rPr>
              <a:t>Mypes</a:t>
            </a:r>
            <a:r>
              <a:rPr lang="es-ES" sz="1400" b="1"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micro y pequeña </a:t>
            </a:r>
            <a:r>
              <a:rPr lang="es-ES" sz="1400" dirty="0" smtClean="0">
                <a:latin typeface="Arial" panose="020B0604020202020204" pitchFamily="34" charset="0"/>
                <a:cs typeface="Arial" panose="020B0604020202020204" pitchFamily="34" charset="0"/>
              </a:rPr>
              <a:t>empresa)</a:t>
            </a:r>
            <a:r>
              <a:rPr lang="es-ES" sz="1400" b="1" dirty="0">
                <a:latin typeface="Arial" panose="020B0604020202020204" pitchFamily="34" charset="0"/>
                <a:cs typeface="Arial" panose="020B0604020202020204" pitchFamily="34" charset="0"/>
              </a:rPr>
              <a:t> </a:t>
            </a:r>
            <a:r>
              <a:rPr lang="es-ES" sz="1400" b="1" dirty="0" smtClean="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cuando: </a:t>
            </a:r>
            <a:r>
              <a:rPr lang="es-ES" sz="1400" b="1" dirty="0" smtClean="0">
                <a:latin typeface="Arial" panose="020B0604020202020204" pitchFamily="34" charset="0"/>
                <a:cs typeface="Arial" panose="020B0604020202020204" pitchFamily="34" charset="0"/>
              </a:rPr>
              <a:t>1</a:t>
            </a:r>
            <a:r>
              <a:rPr lang="es-ES" sz="1400" b="1" dirty="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La cuantía del proceso esté por debajo de los </a:t>
            </a:r>
            <a:r>
              <a:rPr lang="es-ES" sz="1400" dirty="0" smtClean="0">
                <a:latin typeface="Arial" panose="020B0604020202020204" pitchFamily="34" charset="0"/>
                <a:cs typeface="Arial" panose="020B0604020202020204" pitchFamily="34" charset="0"/>
              </a:rPr>
              <a:t>US$125.000 </a:t>
            </a:r>
            <a:r>
              <a:rPr lang="es-ES" sz="1400" dirty="0">
                <a:latin typeface="Arial" panose="020B0604020202020204" pitchFamily="34" charset="0"/>
                <a:cs typeface="Arial" panose="020B0604020202020204" pitchFamily="34" charset="0"/>
              </a:rPr>
              <a:t>dólares </a:t>
            </a:r>
            <a:r>
              <a:rPr lang="es-ES" sz="1400" dirty="0" smtClean="0">
                <a:latin typeface="Arial" panose="020B0604020202020204" pitchFamily="34" charset="0"/>
                <a:cs typeface="Arial" panose="020B0604020202020204" pitchFamily="34" charset="0"/>
              </a:rPr>
              <a:t>americanos;</a:t>
            </a:r>
            <a:r>
              <a:rPr lang="es-ES" sz="1400" dirty="0">
                <a:latin typeface="Arial" panose="020B0604020202020204" pitchFamily="34" charset="0"/>
                <a:cs typeface="Arial" panose="020B0604020202020204" pitchFamily="34" charset="0"/>
              </a:rPr>
              <a:t/>
            </a:r>
            <a:br>
              <a:rPr lang="es-ES" sz="1400" dirty="0">
                <a:latin typeface="Arial" panose="020B0604020202020204" pitchFamily="34" charset="0"/>
                <a:cs typeface="Arial" panose="020B0604020202020204" pitchFamily="34" charset="0"/>
              </a:rPr>
            </a:br>
            <a:r>
              <a:rPr lang="es-ES" sz="1400" b="1" dirty="0">
                <a:latin typeface="Arial" panose="020B0604020202020204" pitchFamily="34" charset="0"/>
                <a:cs typeface="Arial" panose="020B0604020202020204" pitchFamily="34" charset="0"/>
              </a:rPr>
              <a:t>2.</a:t>
            </a:r>
            <a:r>
              <a:rPr lang="es-ES" sz="1400" dirty="0">
                <a:latin typeface="Arial" panose="020B0604020202020204" pitchFamily="34" charset="0"/>
                <a:cs typeface="Arial" panose="020B0604020202020204" pitchFamily="34" charset="0"/>
              </a:rPr>
              <a:t> Se hayan recibido mínimo 3 manifestaciones de interés solicitando limitar la </a:t>
            </a:r>
            <a:r>
              <a:rPr lang="es-ES" sz="1400" dirty="0" smtClean="0">
                <a:latin typeface="Arial" panose="020B0604020202020204" pitchFamily="34" charset="0"/>
                <a:cs typeface="Arial" panose="020B0604020202020204" pitchFamily="34" charset="0"/>
              </a:rPr>
              <a:t>convocatoria</a:t>
            </a:r>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y  </a:t>
            </a:r>
            <a:r>
              <a:rPr lang="es-ES" sz="1400" b="1" dirty="0" smtClean="0">
                <a:latin typeface="Arial" panose="020B0604020202020204" pitchFamily="34" charset="0"/>
                <a:cs typeface="Arial" panose="020B0604020202020204" pitchFamily="34" charset="0"/>
              </a:rPr>
              <a:t>3</a:t>
            </a:r>
            <a:r>
              <a:rPr lang="es-ES" sz="1400" b="1" dirty="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 Se acredite mínimo un año de existencia por parte de la </a:t>
            </a:r>
            <a:r>
              <a:rPr lang="es-ES" sz="1400" dirty="0" err="1">
                <a:latin typeface="Arial" panose="020B0604020202020204" pitchFamily="34" charset="0"/>
                <a:cs typeface="Arial" panose="020B0604020202020204" pitchFamily="34" charset="0"/>
              </a:rPr>
              <a:t>Mype</a:t>
            </a:r>
            <a:r>
              <a:rPr lang="es-ES" sz="1400" dirty="0">
                <a:latin typeface="Arial" panose="020B0604020202020204" pitchFamily="34" charset="0"/>
                <a:cs typeface="Arial" panose="020B0604020202020204" pitchFamily="34" charset="0"/>
              </a:rPr>
              <a:t> que manifestó interés.</a:t>
            </a:r>
          </a:p>
          <a:p>
            <a:pPr algn="just"/>
            <a:r>
              <a:rPr lang="es-ES" sz="1400" b="1" dirty="0">
                <a:latin typeface="Arial" panose="020B0604020202020204" pitchFamily="34" charset="0"/>
                <a:cs typeface="Arial" panose="020B0604020202020204" pitchFamily="34" charset="0"/>
              </a:rPr>
              <a:t>Convocatoria limitada </a:t>
            </a:r>
            <a:r>
              <a:rPr lang="es-ES" sz="1400" b="1" dirty="0" err="1" smtClean="0">
                <a:latin typeface="Arial" panose="020B0604020202020204" pitchFamily="34" charset="0"/>
                <a:cs typeface="Arial" panose="020B0604020202020204" pitchFamily="34" charset="0"/>
              </a:rPr>
              <a:t>MiPymes</a:t>
            </a:r>
            <a:r>
              <a:rPr lang="es-ES" sz="1400" b="1" dirty="0" err="1">
                <a:latin typeface="Arial" panose="020B0604020202020204" pitchFamily="34" charset="0"/>
                <a:cs typeface="Arial" panose="020B0604020202020204" pitchFamily="34" charset="0"/>
              </a:rPr>
              <a:t>.</a:t>
            </a:r>
            <a:r>
              <a:rPr lang="es-ES" sz="1400" dirty="0" err="1" smtClean="0">
                <a:latin typeface="Arial" panose="020B0604020202020204" pitchFamily="34" charset="0"/>
                <a:cs typeface="Arial" panose="020B0604020202020204" pitchFamily="34" charset="0"/>
              </a:rPr>
              <a:t>Cuando</a:t>
            </a:r>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no se cumplan los requisitos para limitar la convocatoria a </a:t>
            </a:r>
            <a:r>
              <a:rPr lang="es-ES" sz="1400" dirty="0" err="1">
                <a:latin typeface="Arial" panose="020B0604020202020204" pitchFamily="34" charset="0"/>
                <a:cs typeface="Arial" panose="020B0604020202020204" pitchFamily="34" charset="0"/>
              </a:rPr>
              <a:t>Mypes</a:t>
            </a:r>
            <a:r>
              <a:rPr lang="es-ES" sz="1400" dirty="0">
                <a:latin typeface="Arial" panose="020B0604020202020204" pitchFamily="34" charset="0"/>
                <a:cs typeface="Arial" panose="020B0604020202020204" pitchFamily="34" charset="0"/>
              </a:rPr>
              <a:t> (micro y pequeña empresa), se permitirá la participación de medianas empresas, quienes también podrán manifestar interés en los mismos plazos establecidos para las </a:t>
            </a:r>
            <a:r>
              <a:rPr lang="es-ES" sz="1400" dirty="0" err="1" smtClean="0">
                <a:latin typeface="Arial" panose="020B0604020202020204" pitchFamily="34" charset="0"/>
                <a:cs typeface="Arial" panose="020B0604020202020204" pitchFamily="34" charset="0"/>
              </a:rPr>
              <a:t>Mypes</a:t>
            </a:r>
            <a:r>
              <a:rPr lang="es-ES" sz="1400" dirty="0" smtClean="0">
                <a:latin typeface="Arial" panose="020B0604020202020204" pitchFamily="34" charset="0"/>
                <a:cs typeface="Arial" panose="020B0604020202020204" pitchFamily="34" charset="0"/>
              </a:rPr>
              <a:t>.</a:t>
            </a:r>
            <a:endParaRPr lang="es-ES" sz="1400" dirty="0">
              <a:latin typeface="Arial" panose="020B0604020202020204" pitchFamily="34" charset="0"/>
              <a:cs typeface="Arial" panose="020B0604020202020204" pitchFamily="34" charset="0"/>
            </a:endParaRPr>
          </a:p>
          <a:p>
            <a:pPr algn="just"/>
            <a:r>
              <a:rPr lang="es-ES" sz="1400" b="1" dirty="0">
                <a:latin typeface="Arial" panose="020B0604020202020204" pitchFamily="34" charset="0"/>
                <a:cs typeface="Arial" panose="020B0604020202020204" pitchFamily="34" charset="0"/>
              </a:rPr>
              <a:t>Condiciones preferenciales en favor de la oferta de bienes y servicios producidos por las </a:t>
            </a:r>
            <a:r>
              <a:rPr lang="es-ES" sz="1400" b="1" dirty="0" err="1" smtClean="0">
                <a:latin typeface="Arial" panose="020B0604020202020204" pitchFamily="34" charset="0"/>
                <a:cs typeface="Arial" panose="020B0604020202020204" pitchFamily="34" charset="0"/>
              </a:rPr>
              <a:t>Mipymes</a:t>
            </a:r>
            <a:r>
              <a:rPr lang="es-ES" sz="1400" b="1" dirty="0" smtClean="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En </a:t>
            </a:r>
            <a:r>
              <a:rPr lang="es-ES" sz="1400" dirty="0">
                <a:latin typeface="Arial" panose="020B0604020202020204" pitchFamily="34" charset="0"/>
                <a:cs typeface="Arial" panose="020B0604020202020204" pitchFamily="34" charset="0"/>
              </a:rPr>
              <a:t>los procesos de selección que no superen los US$125.000 se otorgará un puntaje a los bienes y servicios producidos por las </a:t>
            </a:r>
            <a:r>
              <a:rPr lang="es-ES" sz="1400" dirty="0" err="1">
                <a:latin typeface="Arial" panose="020B0604020202020204" pitchFamily="34" charset="0"/>
                <a:cs typeface="Arial" panose="020B0604020202020204" pitchFamily="34" charset="0"/>
              </a:rPr>
              <a:t>Mipymes</a:t>
            </a:r>
            <a:r>
              <a:rPr lang="es-ES" sz="1400" dirty="0">
                <a:latin typeface="Arial" panose="020B0604020202020204" pitchFamily="34" charset="0"/>
                <a:cs typeface="Arial" panose="020B0604020202020204" pitchFamily="34" charset="0"/>
              </a:rPr>
              <a:t>, con excepción de los proceso de mínima cuantía y la adquisición de bienes y servicios de características técnicas uniformes y de común utilización de la siguiente </a:t>
            </a:r>
            <a:r>
              <a:rPr lang="es-ES" sz="1400" dirty="0" smtClean="0">
                <a:latin typeface="Arial" panose="020B0604020202020204" pitchFamily="34" charset="0"/>
                <a:cs typeface="Arial" panose="020B0604020202020204" pitchFamily="34" charset="0"/>
              </a:rPr>
              <a:t>manera: Porcentaje </a:t>
            </a:r>
            <a:r>
              <a:rPr lang="es-ES" sz="1400" dirty="0">
                <a:latin typeface="Arial" panose="020B0604020202020204" pitchFamily="34" charset="0"/>
                <a:cs typeface="Arial" panose="020B0604020202020204" pitchFamily="34" charset="0"/>
              </a:rPr>
              <a:t>del puntaje total de calificación por ser un bien producido por</a:t>
            </a:r>
            <a:r>
              <a:rPr lang="es-ES" sz="1400" dirty="0" smtClean="0">
                <a:latin typeface="Arial" panose="020B0604020202020204" pitchFamily="34" charset="0"/>
                <a:cs typeface="Arial" panose="020B0604020202020204" pitchFamily="34" charset="0"/>
              </a:rPr>
              <a:t>:</a:t>
            </a:r>
          </a:p>
          <a:p>
            <a:pPr marL="457200" lvl="2" indent="0">
              <a:buNone/>
            </a:pPr>
            <a:r>
              <a:rPr lang="es-ES" sz="1400" dirty="0" smtClean="0">
                <a:latin typeface="Arial" panose="020B0604020202020204" pitchFamily="34" charset="0"/>
                <a:cs typeface="Arial" panose="020B0604020202020204" pitchFamily="34" charset="0"/>
              </a:rPr>
              <a:t>10%  Microempresas</a:t>
            </a:r>
          </a:p>
          <a:p>
            <a:pPr marL="457200" lvl="2" indent="0">
              <a:buNone/>
            </a:pPr>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 6%  Pequeñas empresas</a:t>
            </a:r>
          </a:p>
          <a:p>
            <a:pPr marL="457200" lvl="2" indent="0">
              <a:buNone/>
            </a:pPr>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  3% Medianas empresas</a:t>
            </a:r>
            <a:endParaRPr lang="es-ES" sz="1400" dirty="0">
              <a:latin typeface="Arial" panose="020B0604020202020204" pitchFamily="34" charset="0"/>
              <a:cs typeface="Arial" panose="020B0604020202020204" pitchFamily="34" charset="0"/>
            </a:endParaRPr>
          </a:p>
          <a:p>
            <a:endParaRPr lang="es-CO" dirty="0"/>
          </a:p>
        </p:txBody>
      </p:sp>
      <p:graphicFrame>
        <p:nvGraphicFramePr>
          <p:cNvPr id="6" name="5 Tabla"/>
          <p:cNvGraphicFramePr>
            <a:graphicFrameLocks noGrp="1"/>
          </p:cNvGraphicFramePr>
          <p:nvPr>
            <p:extLst>
              <p:ext uri="{D42A27DB-BD31-4B8C-83A1-F6EECF244321}">
                <p14:modId xmlns:p14="http://schemas.microsoft.com/office/powerpoint/2010/main" val="2363145902"/>
              </p:ext>
            </p:extLst>
          </p:nvPr>
        </p:nvGraphicFramePr>
        <p:xfrm>
          <a:off x="8194112" y="4352582"/>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1">
                        <a:lumMod val="20000"/>
                        <a:lumOff val="80000"/>
                      </a:schemeClr>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solidFill>
                      <a:schemeClr val="accent4">
                        <a:lumMod val="25000"/>
                        <a:lumOff val="75000"/>
                      </a:schemeClr>
                    </a:solidFill>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3246893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t>Contenido</a:t>
            </a:r>
            <a:endParaRPr lang="en-US" dirty="0"/>
          </a:p>
        </p:txBody>
      </p:sp>
      <p:sp>
        <p:nvSpPr>
          <p:cNvPr id="3" name="Content Placeholder 2"/>
          <p:cNvSpPr>
            <a:spLocks noGrp="1"/>
          </p:cNvSpPr>
          <p:nvPr>
            <p:ph idx="1"/>
          </p:nvPr>
        </p:nvSpPr>
        <p:spPr>
          <a:xfrm>
            <a:off x="611560" y="2666960"/>
            <a:ext cx="7092000" cy="2262158"/>
          </a:xfrm>
          <a:solidFill>
            <a:schemeClr val="bg2"/>
          </a:solidFill>
        </p:spPr>
        <p:txBody>
          <a:bodyPr anchor="ctr">
            <a:spAutoFit/>
          </a:bodyPr>
          <a:lstStyle/>
          <a:p>
            <a:pPr marL="457200" indent="-457200">
              <a:spcBef>
                <a:spcPts val="1200"/>
              </a:spcBef>
              <a:spcAft>
                <a:spcPts val="600"/>
              </a:spcAft>
              <a:buFont typeface="+mj-lt"/>
              <a:buAutoNum type="arabicPeriod"/>
            </a:pPr>
            <a:r>
              <a:rPr lang="en-US" sz="2400" dirty="0" err="1" smtClean="0"/>
              <a:t>Contexto</a:t>
            </a:r>
            <a:endParaRPr lang="en-US" sz="2400" dirty="0" smtClean="0"/>
          </a:p>
          <a:p>
            <a:pPr marL="457200" indent="-457200">
              <a:spcBef>
                <a:spcPts val="1200"/>
              </a:spcBef>
              <a:spcAft>
                <a:spcPts val="600"/>
              </a:spcAft>
              <a:buFont typeface="+mj-lt"/>
              <a:buAutoNum type="arabicPeriod"/>
            </a:pPr>
            <a:r>
              <a:rPr lang="en-US" sz="2400" dirty="0" err="1" smtClean="0"/>
              <a:t>Políticas</a:t>
            </a:r>
            <a:r>
              <a:rPr lang="en-US" sz="2400" dirty="0" smtClean="0"/>
              <a:t> de </a:t>
            </a:r>
            <a:r>
              <a:rPr lang="en-US" sz="2400" dirty="0" err="1" smtClean="0"/>
              <a:t>promoción</a:t>
            </a:r>
            <a:r>
              <a:rPr lang="en-US" sz="2400" dirty="0" smtClean="0"/>
              <a:t> de </a:t>
            </a:r>
            <a:r>
              <a:rPr lang="en-US" sz="2400" dirty="0" err="1" smtClean="0"/>
              <a:t>tipo</a:t>
            </a:r>
            <a:r>
              <a:rPr lang="en-US" sz="2400" dirty="0" smtClean="0"/>
              <a:t> horizontal.</a:t>
            </a:r>
          </a:p>
          <a:p>
            <a:pPr marL="457200" indent="-457200">
              <a:spcBef>
                <a:spcPts val="1200"/>
              </a:spcBef>
              <a:spcAft>
                <a:spcPts val="600"/>
              </a:spcAft>
              <a:buFont typeface="+mj-lt"/>
              <a:buAutoNum type="arabicPeriod"/>
            </a:pPr>
            <a:r>
              <a:rPr lang="en-US" dirty="0" err="1"/>
              <a:t>Políticas</a:t>
            </a:r>
            <a:r>
              <a:rPr lang="en-US" dirty="0"/>
              <a:t> de </a:t>
            </a:r>
            <a:r>
              <a:rPr lang="en-US" dirty="0" err="1"/>
              <a:t>promoción</a:t>
            </a:r>
            <a:r>
              <a:rPr lang="en-US" dirty="0"/>
              <a:t> de </a:t>
            </a:r>
            <a:r>
              <a:rPr lang="en-US" dirty="0" err="1"/>
              <a:t>tipo</a:t>
            </a:r>
            <a:r>
              <a:rPr lang="en-US" dirty="0"/>
              <a:t> </a:t>
            </a:r>
            <a:r>
              <a:rPr lang="en-US" dirty="0" smtClean="0"/>
              <a:t>vertical.</a:t>
            </a:r>
            <a:endParaRPr lang="en-US" dirty="0"/>
          </a:p>
          <a:p>
            <a:pPr marL="457200" indent="-457200">
              <a:spcBef>
                <a:spcPts val="1200"/>
              </a:spcBef>
              <a:spcAft>
                <a:spcPts val="600"/>
              </a:spcAft>
              <a:buFont typeface="+mj-lt"/>
              <a:buAutoNum type="arabicPeriod"/>
            </a:pPr>
            <a:r>
              <a:rPr lang="en-US" sz="2400" dirty="0" err="1" smtClean="0"/>
              <a:t>Políticas</a:t>
            </a:r>
            <a:r>
              <a:rPr lang="en-US" sz="2400" dirty="0" smtClean="0"/>
              <a:t> de </a:t>
            </a:r>
            <a:r>
              <a:rPr lang="en-US" sz="2400" dirty="0" err="1" smtClean="0"/>
              <a:t>prevención</a:t>
            </a:r>
            <a:r>
              <a:rPr lang="en-US" sz="2400" dirty="0" smtClean="0"/>
              <a:t> de </a:t>
            </a:r>
            <a:r>
              <a:rPr lang="en-US" sz="2400" dirty="0" err="1" smtClean="0"/>
              <a:t>fraude</a:t>
            </a:r>
            <a:r>
              <a:rPr lang="en-US" sz="2400" dirty="0" smtClean="0"/>
              <a:t> y </a:t>
            </a:r>
            <a:r>
              <a:rPr lang="en-US" sz="2400" dirty="0" err="1" smtClean="0"/>
              <a:t>colusión</a:t>
            </a:r>
            <a:r>
              <a:rPr lang="en-US" sz="2400" dirty="0" smtClean="0"/>
              <a:t>.  </a:t>
            </a:r>
          </a:p>
        </p:txBody>
      </p:sp>
      <p:sp>
        <p:nvSpPr>
          <p:cNvPr id="4" name="Vertical Title 1"/>
          <p:cNvSpPr txBox="1">
            <a:spLocks/>
          </p:cNvSpPr>
          <p:nvPr/>
        </p:nvSpPr>
        <p:spPr>
          <a:xfrm>
            <a:off x="8118000" y="2852936"/>
            <a:ext cx="359198" cy="3273228"/>
          </a:xfrm>
          <a:prstGeom prst="rect">
            <a:avLst/>
          </a:prstGeom>
        </p:spPr>
        <p:txBody>
          <a:bodyPr vert="eaVert" lIns="0" tIns="0" rIns="0" bIns="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r"/>
            <a:r>
              <a:rPr lang="en-US" sz="1700" dirty="0" err="1" smtClean="0">
                <a:latin typeface="Tahoma" pitchFamily="34" charset="0"/>
                <a:ea typeface="Tahoma" pitchFamily="34" charset="0"/>
                <a:cs typeface="Tahoma" pitchFamily="34" charset="0"/>
              </a:rPr>
              <a:t>Contenido</a:t>
            </a:r>
            <a:endParaRPr lang="en-US" sz="17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4086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CO" dirty="0" smtClean="0"/>
              <a:t>Superintendencia de Industria y Comercio</a:t>
            </a:r>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3755661917"/>
              </p:ext>
            </p:extLst>
          </p:nvPr>
        </p:nvGraphicFramePr>
        <p:xfrm>
          <a:off x="8194112" y="4581128"/>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1">
                        <a:lumMod val="20000"/>
                        <a:lumOff val="80000"/>
                      </a:schemeClr>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solidFill>
                      <a:schemeClr val="accent1">
                        <a:lumMod val="20000"/>
                        <a:lumOff val="80000"/>
                      </a:schemeClr>
                    </a:solidFill>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solidFill>
                      <a:schemeClr val="accent3">
                        <a:lumMod val="25000"/>
                        <a:lumOff val="75000"/>
                      </a:schemeClr>
                    </a:solidFill>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
        <p:nvSpPr>
          <p:cNvPr id="5" name="4 CuadroTexto"/>
          <p:cNvSpPr txBox="1"/>
          <p:nvPr/>
        </p:nvSpPr>
        <p:spPr>
          <a:xfrm>
            <a:off x="159154" y="6361583"/>
            <a:ext cx="343364" cy="276999"/>
          </a:xfrm>
          <a:prstGeom prst="rect">
            <a:avLst/>
          </a:prstGeom>
          <a:noFill/>
        </p:spPr>
        <p:txBody>
          <a:bodyPr wrap="none" rtlCol="0">
            <a:spAutoFit/>
          </a:bodyPr>
          <a:lstStyle/>
          <a:p>
            <a:r>
              <a:rPr lang="en-GB" sz="1200" dirty="0" smtClean="0">
                <a:latin typeface="Segoe UI" pitchFamily="34" charset="0"/>
                <a:ea typeface="Segoe UI" pitchFamily="34" charset="0"/>
                <a:cs typeface="Segoe UI" pitchFamily="34" charset="0"/>
              </a:rPr>
              <a:t>1. </a:t>
            </a:r>
            <a:endParaRPr lang="es-MX" sz="1200" dirty="0">
              <a:latin typeface="Segoe UI" pitchFamily="34" charset="0"/>
              <a:ea typeface="Segoe UI" pitchFamily="34" charset="0"/>
              <a:cs typeface="Segoe UI" pitchFamily="34" charset="0"/>
            </a:endParaRPr>
          </a:p>
        </p:txBody>
      </p:sp>
      <p:sp>
        <p:nvSpPr>
          <p:cNvPr id="10" name="Rectángulo 9"/>
          <p:cNvSpPr/>
          <p:nvPr/>
        </p:nvSpPr>
        <p:spPr>
          <a:xfrm>
            <a:off x="484884" y="4509120"/>
            <a:ext cx="7558131" cy="1754326"/>
          </a:xfrm>
          <a:prstGeom prst="rect">
            <a:avLst/>
          </a:prstGeom>
          <a:solidFill>
            <a:schemeClr val="accent2">
              <a:lumMod val="40000"/>
              <a:lumOff val="60000"/>
            </a:schemeClr>
          </a:solidFill>
        </p:spPr>
        <p:txBody>
          <a:bodyPr wrap="square">
            <a:spAutoFit/>
          </a:bodyPr>
          <a:lstStyle/>
          <a:p>
            <a:pPr algn="just"/>
            <a:r>
              <a:rPr lang="es-ES" sz="1600" dirty="0" smtClean="0">
                <a:latin typeface="Arial" panose="020B0604020202020204" pitchFamily="34" charset="0"/>
                <a:cs typeface="Arial" panose="020B0604020202020204" pitchFamily="34" charset="0"/>
              </a:rPr>
              <a:t>Al interior de la SIC existe el </a:t>
            </a:r>
            <a:r>
              <a:rPr lang="es-ES" sz="1600" b="1" dirty="0">
                <a:latin typeface="Arial" panose="020B0604020202020204" pitchFamily="34" charset="0"/>
                <a:cs typeface="Arial" panose="020B0604020202020204" pitchFamily="34" charset="0"/>
              </a:rPr>
              <a:t>Grupo Interdisciplinario de Colusiones </a:t>
            </a:r>
            <a:r>
              <a:rPr lang="es-ES" sz="1600" dirty="0">
                <a:latin typeface="Arial" panose="020B0604020202020204" pitchFamily="34" charset="0"/>
                <a:cs typeface="Arial" panose="020B0604020202020204" pitchFamily="34" charset="0"/>
              </a:rPr>
              <a:t>adscrito a </a:t>
            </a:r>
            <a:r>
              <a:rPr lang="es-ES" sz="1600" b="1" dirty="0">
                <a:latin typeface="Arial" panose="020B0604020202020204" pitchFamily="34" charset="0"/>
                <a:cs typeface="Arial" panose="020B0604020202020204" pitchFamily="34" charset="0"/>
              </a:rPr>
              <a:t>la </a:t>
            </a:r>
            <a:r>
              <a:rPr lang="es-ES" sz="1600" b="1" dirty="0" err="1">
                <a:latin typeface="Arial" panose="020B0604020202020204" pitchFamily="34" charset="0"/>
                <a:cs typeface="Arial" panose="020B0604020202020204" pitchFamily="34" charset="0"/>
              </a:rPr>
              <a:t>Delegatura</a:t>
            </a:r>
            <a:r>
              <a:rPr lang="es-ES" sz="1600" b="1" dirty="0">
                <a:latin typeface="Arial" panose="020B0604020202020204" pitchFamily="34" charset="0"/>
                <a:cs typeface="Arial" panose="020B0604020202020204" pitchFamily="34" charset="0"/>
              </a:rPr>
              <a:t> de Protección de la Competencia</a:t>
            </a:r>
            <a:r>
              <a:rPr lang="es-ES" sz="1600" dirty="0">
                <a:latin typeface="Arial" panose="020B0604020202020204" pitchFamily="34" charset="0"/>
                <a:cs typeface="Arial" panose="020B0604020202020204" pitchFamily="34" charset="0"/>
              </a:rPr>
              <a:t>, está encargado de vigilar las licitaciones o concursos públicos, así como de tramitar y decidir las quejas o denuncias presentadas por distribución en adjudicación de contratos, distribución de concursos o fijación de términos de propuestas.</a:t>
            </a:r>
          </a:p>
          <a:p>
            <a:r>
              <a:rPr lang="es-ES" sz="1400" dirty="0">
                <a:latin typeface="Arial" panose="020B0604020202020204" pitchFamily="34" charset="0"/>
                <a:cs typeface="Arial" panose="020B0604020202020204" pitchFamily="34" charset="0"/>
              </a:rPr>
              <a:t> </a:t>
            </a:r>
          </a:p>
          <a:p>
            <a:pPr algn="just"/>
            <a:r>
              <a:rPr lang="es-ES" sz="1400" dirty="0">
                <a:solidFill>
                  <a:srgbClr val="000000"/>
                </a:solidFill>
                <a:latin typeface="Arial" panose="020B0604020202020204" pitchFamily="34" charset="0"/>
              </a:rPr>
              <a:t> </a:t>
            </a:r>
            <a:r>
              <a:rPr lang="es-ES" sz="1400" b="1" dirty="0">
                <a:solidFill>
                  <a:srgbClr val="276F1F"/>
                </a:solidFill>
                <a:latin typeface="Arial, Verdana, sans-serif"/>
                <a:hlinkClick r:id="rId2"/>
              </a:rPr>
              <a:t> </a:t>
            </a:r>
            <a:endParaRPr lang="es-ES" sz="1400" b="0" i="0" dirty="0">
              <a:solidFill>
                <a:srgbClr val="419438"/>
              </a:solidFill>
              <a:effectLst/>
              <a:latin typeface="Arial" panose="020B0604020202020204" pitchFamily="34" charset="0"/>
            </a:endParaRPr>
          </a:p>
        </p:txBody>
      </p:sp>
      <p:sp>
        <p:nvSpPr>
          <p:cNvPr id="8" name="Rectángulo 7"/>
          <p:cNvSpPr/>
          <p:nvPr/>
        </p:nvSpPr>
        <p:spPr>
          <a:xfrm>
            <a:off x="496655" y="2023394"/>
            <a:ext cx="7558131" cy="2062103"/>
          </a:xfrm>
          <a:prstGeom prst="rect">
            <a:avLst/>
          </a:prstGeom>
        </p:spPr>
        <p:txBody>
          <a:bodyPr wrap="square">
            <a:spAutoFit/>
          </a:bodyPr>
          <a:lstStyle/>
          <a:p>
            <a:pPr algn="just"/>
            <a:r>
              <a:rPr lang="es-ES" sz="1600" dirty="0">
                <a:latin typeface="Arial" panose="020B0604020202020204" pitchFamily="34" charset="0"/>
                <a:cs typeface="Arial" panose="020B0604020202020204" pitchFamily="34" charset="0"/>
              </a:rPr>
              <a:t>La </a:t>
            </a:r>
            <a:r>
              <a:rPr lang="es-ES" sz="1600" b="1" dirty="0">
                <a:latin typeface="Arial" panose="020B0604020202020204" pitchFamily="34" charset="0"/>
                <a:cs typeface="Arial" panose="020B0604020202020204" pitchFamily="34" charset="0"/>
              </a:rPr>
              <a:t>SIC salvaguarda</a:t>
            </a:r>
            <a:r>
              <a:rPr lang="es-ES" sz="1600" dirty="0">
                <a:latin typeface="Arial" panose="020B0604020202020204" pitchFamily="34" charset="0"/>
                <a:cs typeface="Arial" panose="020B0604020202020204" pitchFamily="34" charset="0"/>
              </a:rPr>
              <a:t> los derechos de los consumidores, protege la libre y </a:t>
            </a:r>
            <a:r>
              <a:rPr lang="es-ES" sz="1600" b="1" dirty="0">
                <a:latin typeface="Arial" panose="020B0604020202020204" pitchFamily="34" charset="0"/>
                <a:cs typeface="Arial" panose="020B0604020202020204" pitchFamily="34" charset="0"/>
              </a:rPr>
              <a:t>sana competencia</a:t>
            </a:r>
            <a:r>
              <a:rPr lang="es-ES" sz="1600" dirty="0">
                <a:latin typeface="Arial" panose="020B0604020202020204" pitchFamily="34" charset="0"/>
                <a:cs typeface="Arial" panose="020B0604020202020204" pitchFamily="34" charset="0"/>
              </a:rPr>
              <a:t>, actúa como autoridad nacional de la propiedad industrial y defiende los derechos fundamentales relacionados con la correcta administración de datos personales.</a:t>
            </a:r>
          </a:p>
          <a:p>
            <a:pPr algn="just"/>
            <a:r>
              <a:rPr lang="es-ES" sz="1600" dirty="0">
                <a:latin typeface="Arial" panose="020B0604020202020204" pitchFamily="34" charset="0"/>
                <a:cs typeface="Arial" panose="020B0604020202020204" pitchFamily="34" charset="0"/>
              </a:rPr>
              <a:t>De esta manera, la SIC es parte fundamental en la estrategia estatal </a:t>
            </a:r>
            <a:r>
              <a:rPr lang="es-ES" sz="1600" b="1" dirty="0">
                <a:latin typeface="Arial" panose="020B0604020202020204" pitchFamily="34" charset="0"/>
                <a:cs typeface="Arial" panose="020B0604020202020204" pitchFamily="34" charset="0"/>
              </a:rPr>
              <a:t>en favor de la competitividad y la formalización de la economía</a:t>
            </a:r>
            <a:r>
              <a:rPr lang="es-ES" sz="1600" dirty="0">
                <a:latin typeface="Arial" panose="020B0604020202020204" pitchFamily="34" charset="0"/>
                <a:cs typeface="Arial" panose="020B0604020202020204" pitchFamily="34" charset="0"/>
              </a:rPr>
              <a:t>, lo cual incluye la vigilancia a  las cámaras de comercio y la metrología legal en Colombia</a:t>
            </a:r>
          </a:p>
          <a:p>
            <a:pPr algn="just"/>
            <a:r>
              <a:rPr lang="es-E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89396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3200" dirty="0"/>
              <a:t>Iniciativas y </a:t>
            </a:r>
            <a:r>
              <a:rPr lang="es-ES" sz="3200" dirty="0" smtClean="0"/>
              <a:t>políticas </a:t>
            </a:r>
            <a:r>
              <a:rPr lang="es-ES" sz="3200" dirty="0"/>
              <a:t>en el uso de poder de las compras publicas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13944775"/>
              </p:ext>
            </p:extLst>
          </p:nvPr>
        </p:nvGraphicFramePr>
        <p:xfrm>
          <a:off x="1115616" y="1988840"/>
          <a:ext cx="6840759" cy="4101589"/>
        </p:xfrm>
        <a:graphic>
          <a:graphicData uri="http://schemas.openxmlformats.org/drawingml/2006/table">
            <a:tbl>
              <a:tblPr/>
              <a:tblGrid>
                <a:gridCol w="2414385"/>
                <a:gridCol w="2213187"/>
                <a:gridCol w="2213187"/>
              </a:tblGrid>
              <a:tr h="91365">
                <a:tc>
                  <a:txBody>
                    <a:bodyPr/>
                    <a:lstStyle/>
                    <a:p>
                      <a:pPr algn="l" fontAlgn="b"/>
                      <a:r>
                        <a:rPr lang="es-ES" sz="1200" b="0" i="0" u="none" strike="noStrike" dirty="0">
                          <a:solidFill>
                            <a:srgbClr val="000000"/>
                          </a:solidFill>
                          <a:effectLst/>
                          <a:latin typeface="Calibri"/>
                        </a:rPr>
                        <a:t> </a:t>
                      </a:r>
                    </a:p>
                  </a:txBody>
                  <a:tcPr marL="5933" marR="5933" marT="5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kern="1200" dirty="0">
                          <a:solidFill>
                            <a:schemeClr val="accent1"/>
                          </a:solidFill>
                          <a:latin typeface="Segoe UI" pitchFamily="34" charset="0"/>
                          <a:ea typeface="Segoe UI" pitchFamily="34" charset="0"/>
                          <a:cs typeface="Segoe UI" pitchFamily="34" charset="0"/>
                        </a:rPr>
                        <a:t>Brasil</a:t>
                      </a:r>
                    </a:p>
                  </a:txBody>
                  <a:tcPr marL="5933" marR="5933" marT="5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800" b="0" kern="1200" dirty="0">
                          <a:solidFill>
                            <a:schemeClr val="accent1"/>
                          </a:solidFill>
                          <a:latin typeface="Segoe UI" pitchFamily="34" charset="0"/>
                          <a:ea typeface="Segoe UI" pitchFamily="34" charset="0"/>
                          <a:cs typeface="Segoe UI" pitchFamily="34" charset="0"/>
                        </a:rPr>
                        <a:t>Colombia</a:t>
                      </a:r>
                    </a:p>
                  </a:txBody>
                  <a:tcPr marL="5933" marR="5933" marT="5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69">
                <a:tc>
                  <a:txBody>
                    <a:bodyPr/>
                    <a:lstStyle/>
                    <a:p>
                      <a:pPr algn="ctr" fontAlgn="ctr"/>
                      <a:r>
                        <a:rPr lang="es-ES" sz="1200" b="0" i="0" u="none" strike="noStrike">
                          <a:solidFill>
                            <a:srgbClr val="000000"/>
                          </a:solidFill>
                          <a:effectLst/>
                          <a:latin typeface="Calibri"/>
                        </a:rPr>
                        <a:t>Publicidad </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Calibri"/>
                        </a:rPr>
                        <a:t>Compras </a:t>
                      </a:r>
                      <a:r>
                        <a:rPr lang="es-ES" sz="1200" b="0" i="0" u="none" strike="noStrike" dirty="0" err="1">
                          <a:solidFill>
                            <a:srgbClr val="000000"/>
                          </a:solidFill>
                          <a:effectLst/>
                          <a:latin typeface="Calibri"/>
                        </a:rPr>
                        <a:t>System</a:t>
                      </a:r>
                      <a:r>
                        <a:rPr lang="es-ES" sz="1200" b="0" i="0" u="none" strike="noStrike" dirty="0">
                          <a:solidFill>
                            <a:srgbClr val="000000"/>
                          </a:solidFill>
                          <a:effectLst/>
                          <a:latin typeface="Calibri"/>
                        </a:rPr>
                        <a:t>-Compras Net</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dirty="0">
                          <a:solidFill>
                            <a:srgbClr val="000000"/>
                          </a:solidFill>
                          <a:effectLst/>
                          <a:latin typeface="Calibri"/>
                        </a:rPr>
                        <a:t>Sistema </a:t>
                      </a:r>
                      <a:r>
                        <a:rPr lang="es-ES" sz="1200" b="0" i="0" u="none" strike="noStrike" dirty="0" smtClean="0">
                          <a:solidFill>
                            <a:srgbClr val="000000"/>
                          </a:solidFill>
                          <a:effectLst/>
                          <a:latin typeface="Calibri"/>
                        </a:rPr>
                        <a:t>Electrónico </a:t>
                      </a:r>
                      <a:r>
                        <a:rPr lang="es-ES" sz="1200" b="0" i="0" u="none" strike="noStrike" dirty="0">
                          <a:solidFill>
                            <a:srgbClr val="000000"/>
                          </a:solidFill>
                          <a:effectLst/>
                          <a:latin typeface="Calibri"/>
                        </a:rPr>
                        <a:t>de </a:t>
                      </a:r>
                      <a:r>
                        <a:rPr lang="es-ES" sz="1200" b="0" i="0" u="none" strike="noStrike" dirty="0" smtClean="0">
                          <a:solidFill>
                            <a:srgbClr val="000000"/>
                          </a:solidFill>
                          <a:effectLst/>
                          <a:latin typeface="Calibri"/>
                        </a:rPr>
                        <a:t>Contratación </a:t>
                      </a:r>
                      <a:r>
                        <a:rPr lang="es-ES" sz="1200" b="0" i="0" u="none" strike="noStrike" dirty="0">
                          <a:solidFill>
                            <a:srgbClr val="000000"/>
                          </a:solidFill>
                          <a:effectLst/>
                          <a:latin typeface="Calibri"/>
                        </a:rPr>
                        <a:t>Publica -SECOP</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69">
                <a:tc rowSpan="3">
                  <a:txBody>
                    <a:bodyPr/>
                    <a:lstStyle/>
                    <a:p>
                      <a:pPr algn="ctr" fontAlgn="ctr"/>
                      <a:r>
                        <a:rPr lang="es-ES" sz="1200" b="0" i="0" u="none" strike="noStrike">
                          <a:solidFill>
                            <a:srgbClr val="000000"/>
                          </a:solidFill>
                          <a:effectLst/>
                          <a:latin typeface="Calibri"/>
                        </a:rPr>
                        <a:t>Creacion de Oportunidades de participacion en procesos de compras publicas</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Calibri"/>
                        </a:rPr>
                        <a:t> </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000000"/>
                          </a:solidFill>
                          <a:effectLst/>
                          <a:latin typeface="Calibri"/>
                        </a:rPr>
                        <a:t>Manuales de codificacion de Bienes y Servicios</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953">
                <a:tc vMerge="1">
                  <a:txBody>
                    <a:bodyPr/>
                    <a:lstStyle/>
                    <a:p>
                      <a:endParaRPr lang="es-ES"/>
                    </a:p>
                  </a:txBody>
                  <a:tcPr/>
                </a:tc>
                <a:tc>
                  <a:txBody>
                    <a:bodyPr/>
                    <a:lstStyle/>
                    <a:p>
                      <a:pPr algn="ctr" fontAlgn="ctr"/>
                      <a:r>
                        <a:rPr lang="es-ES" sz="1200" b="0" i="0" u="none" strike="noStrike" dirty="0">
                          <a:solidFill>
                            <a:srgbClr val="000000"/>
                          </a:solidFill>
                          <a:effectLst/>
                          <a:latin typeface="Calibri"/>
                        </a:rPr>
                        <a:t> </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000000"/>
                          </a:solidFill>
                          <a:effectLst/>
                          <a:latin typeface="Calibri"/>
                        </a:rPr>
                        <a:t>Fomento al emprendimiento  y a generacion de capacidades de las empresas</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230">
                <a:tc vMerge="1">
                  <a:txBody>
                    <a:bodyPr/>
                    <a:lstStyle/>
                    <a:p>
                      <a:endParaRPr lang="es-ES"/>
                    </a:p>
                  </a:txBody>
                  <a:tcPr/>
                </a:tc>
                <a:tc>
                  <a:txBody>
                    <a:bodyPr/>
                    <a:lstStyle/>
                    <a:p>
                      <a:pPr algn="ctr" fontAlgn="ctr"/>
                      <a:r>
                        <a:rPr lang="es-ES" sz="1200" b="0" i="0" u="none" strike="noStrike" dirty="0">
                          <a:solidFill>
                            <a:srgbClr val="000000"/>
                          </a:solidFill>
                          <a:effectLst/>
                          <a:latin typeface="Calibri"/>
                        </a:rPr>
                        <a:t> </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000000"/>
                          </a:solidFill>
                          <a:effectLst/>
                          <a:latin typeface="Calibri"/>
                        </a:rPr>
                        <a:t>Acuerdos Marco de precios</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1937">
                <a:tc>
                  <a:txBody>
                    <a:bodyPr/>
                    <a:lstStyle/>
                    <a:p>
                      <a:pPr algn="l" fontAlgn="ctr"/>
                      <a:r>
                        <a:rPr lang="es-ES" sz="1200" b="0" i="0" u="none" strike="noStrike">
                          <a:solidFill>
                            <a:srgbClr val="000000"/>
                          </a:solidFill>
                          <a:effectLst/>
                          <a:latin typeface="Calibri"/>
                        </a:rPr>
                        <a:t>Licitación exclusiva;</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Calibri"/>
                        </a:rPr>
                        <a:t>Se aplica</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000000"/>
                          </a:solidFill>
                          <a:effectLst/>
                          <a:latin typeface="Calibri"/>
                        </a:rPr>
                        <a:t>En casos especificos de menores cuantias y por peticion de no menos de 3 Mypimes interesadas</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953">
                <a:tc>
                  <a:txBody>
                    <a:bodyPr/>
                    <a:lstStyle/>
                    <a:p>
                      <a:pPr algn="l" fontAlgn="ctr"/>
                      <a:r>
                        <a:rPr lang="es-ES" sz="1200" b="0" i="0" u="none" strike="noStrike">
                          <a:solidFill>
                            <a:srgbClr val="000000"/>
                          </a:solidFill>
                          <a:effectLst/>
                          <a:latin typeface="Calibri"/>
                        </a:rPr>
                        <a:t>Subcontratación ME / EPP;</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Calibri"/>
                        </a:rPr>
                        <a:t>Se aplica</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000000"/>
                          </a:solidFill>
                          <a:effectLst/>
                          <a:latin typeface="Calibri"/>
                        </a:rPr>
                        <a:t>En casos especificos. Participacion en uniones temportales o Consorsocios</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69">
                <a:tc>
                  <a:txBody>
                    <a:bodyPr/>
                    <a:lstStyle/>
                    <a:p>
                      <a:pPr algn="l" fontAlgn="ctr"/>
                      <a:r>
                        <a:rPr lang="es-ES" sz="1200" b="0" i="0" u="none" strike="noStrike">
                          <a:solidFill>
                            <a:srgbClr val="000000"/>
                          </a:solidFill>
                          <a:effectLst/>
                          <a:latin typeface="Calibri"/>
                        </a:rPr>
                        <a:t>Las cuotas reglamentarias dentro del total a contratar ;</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Calibri"/>
                        </a:rPr>
                        <a:t>Se aplica</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a:solidFill>
                            <a:srgbClr val="000000"/>
                          </a:solidFill>
                          <a:effectLst/>
                          <a:latin typeface="Calibri"/>
                        </a:rPr>
                        <a:t>No se aplica</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2945">
                <a:tc>
                  <a:txBody>
                    <a:bodyPr/>
                    <a:lstStyle/>
                    <a:p>
                      <a:pPr algn="l" fontAlgn="ctr"/>
                      <a:r>
                        <a:rPr lang="es-ES" sz="1200" b="0" i="0" u="none" strike="noStrike">
                          <a:solidFill>
                            <a:srgbClr val="000000"/>
                          </a:solidFill>
                          <a:effectLst/>
                          <a:latin typeface="Calibri"/>
                        </a:rPr>
                        <a:t>Criterios de Desempate.</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Calibri"/>
                        </a:rPr>
                        <a:t>Aplica </a:t>
                      </a:r>
                      <a:r>
                        <a:rPr lang="es-ES" sz="1200" b="0" i="0" u="none" strike="noStrike" dirty="0" smtClean="0">
                          <a:solidFill>
                            <a:srgbClr val="000000"/>
                          </a:solidFill>
                          <a:effectLst/>
                          <a:latin typeface="Calibri"/>
                        </a:rPr>
                        <a:t>(no </a:t>
                      </a:r>
                      <a:r>
                        <a:rPr lang="es-ES" sz="1200" b="0" i="0" u="none" strike="noStrike" dirty="0">
                          <a:solidFill>
                            <a:srgbClr val="000000"/>
                          </a:solidFill>
                          <a:effectLst/>
                          <a:latin typeface="Calibri"/>
                        </a:rPr>
                        <a:t>conocemos forma de </a:t>
                      </a:r>
                      <a:r>
                        <a:rPr lang="es-ES" sz="1200" b="0" i="0" u="none" strike="noStrike" dirty="0" smtClean="0">
                          <a:solidFill>
                            <a:srgbClr val="000000"/>
                          </a:solidFill>
                          <a:effectLst/>
                          <a:latin typeface="Calibri"/>
                        </a:rPr>
                        <a:t>aplicación)</a:t>
                      </a:r>
                      <a:endParaRPr lang="es-ES" sz="1200" b="0" i="0" u="none" strike="noStrike" dirty="0">
                        <a:solidFill>
                          <a:srgbClr val="000000"/>
                        </a:solidFill>
                        <a:effectLst/>
                        <a:latin typeface="Calibri"/>
                      </a:endParaRP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0" i="0" u="none" strike="noStrike" dirty="0">
                          <a:solidFill>
                            <a:srgbClr val="000000"/>
                          </a:solidFill>
                          <a:effectLst/>
                          <a:latin typeface="Calibri"/>
                        </a:rPr>
                        <a:t>Utilizado como ultima instancia </a:t>
                      </a:r>
                      <a:r>
                        <a:rPr lang="es-ES" sz="1200" b="0" i="0" u="none" strike="noStrike" dirty="0" smtClean="0">
                          <a:solidFill>
                            <a:srgbClr val="000000"/>
                          </a:solidFill>
                          <a:effectLst/>
                          <a:latin typeface="Calibri"/>
                        </a:rPr>
                        <a:t>después </a:t>
                      </a:r>
                      <a:r>
                        <a:rPr lang="es-ES" sz="1200" b="0" i="0" u="none" strike="noStrike" dirty="0">
                          <a:solidFill>
                            <a:srgbClr val="000000"/>
                          </a:solidFill>
                          <a:effectLst/>
                          <a:latin typeface="Calibri"/>
                        </a:rPr>
                        <a:t>de cumplidos requisitos definidos por el contratante</a:t>
                      </a:r>
                    </a:p>
                  </a:txBody>
                  <a:tcPr marL="5933" marR="5933" marT="59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844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373216"/>
            <a:ext cx="7556313" cy="1116106"/>
          </a:xfrm>
        </p:spPr>
        <p:txBody>
          <a:bodyPr/>
          <a:lstStyle/>
          <a:p>
            <a:pPr algn="r"/>
            <a:r>
              <a:rPr lang="es-CO" dirty="0" smtClean="0"/>
              <a:t>Muchas Gracias.</a:t>
            </a:r>
            <a:endParaRPr lang="es-MX" dirty="0"/>
          </a:p>
        </p:txBody>
      </p:sp>
      <p:sp>
        <p:nvSpPr>
          <p:cNvPr id="4" name="3 Marcador de contenido"/>
          <p:cNvSpPr>
            <a:spLocks noGrp="1"/>
          </p:cNvSpPr>
          <p:nvPr>
            <p:ph idx="1"/>
          </p:nvPr>
        </p:nvSpPr>
        <p:spPr>
          <a:xfrm>
            <a:off x="755576" y="1484784"/>
            <a:ext cx="7227203" cy="3528392"/>
          </a:xfrm>
        </p:spPr>
        <p:txBody>
          <a:bodyPr/>
          <a:lstStyle/>
          <a:p>
            <a:r>
              <a:rPr lang="es-CO" dirty="0" smtClean="0"/>
              <a:t>La estrategia Colombiana se ha centrado en suplir las necesidades del estado optimizando costos.</a:t>
            </a:r>
          </a:p>
          <a:p>
            <a:pPr algn="just"/>
            <a:r>
              <a:rPr lang="es-CO" dirty="0" smtClean="0"/>
              <a:t>Promoviendo capacidades en las empresas.</a:t>
            </a:r>
          </a:p>
          <a:p>
            <a:r>
              <a:rPr lang="es-CO" dirty="0" smtClean="0"/>
              <a:t>Fomentando crecimiento y facilitando la compentencia en los procesos de  compras.</a:t>
            </a:r>
          </a:p>
        </p:txBody>
      </p:sp>
    </p:spTree>
    <p:extLst>
      <p:ext uri="{BB962C8B-B14F-4D97-AF65-F5344CB8AC3E}">
        <p14:creationId xmlns:p14="http://schemas.microsoft.com/office/powerpoint/2010/main" val="2557694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8474" y="484094"/>
            <a:ext cx="7556313" cy="726646"/>
          </a:xfrm>
        </p:spPr>
        <p:txBody>
          <a:bodyPr/>
          <a:lstStyle/>
          <a:p>
            <a:pPr algn="r"/>
            <a:r>
              <a:rPr lang="es-ES" sz="2800" dirty="0"/>
              <a:t>DEFINICIONES: (Ley 590 de 2000)</a:t>
            </a:r>
            <a:r>
              <a:rPr lang="es-ES" dirty="0"/>
              <a:t/>
            </a:r>
            <a:br>
              <a:rPr lang="es-ES" dirty="0"/>
            </a:br>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436693601"/>
              </p:ext>
            </p:extLst>
          </p:nvPr>
        </p:nvGraphicFramePr>
        <p:xfrm>
          <a:off x="8194112" y="4509120"/>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
        <p:nvSpPr>
          <p:cNvPr id="5" name="4 CuadroTexto"/>
          <p:cNvSpPr txBox="1"/>
          <p:nvPr/>
        </p:nvSpPr>
        <p:spPr>
          <a:xfrm>
            <a:off x="159154" y="6361583"/>
            <a:ext cx="343364" cy="276999"/>
          </a:xfrm>
          <a:prstGeom prst="rect">
            <a:avLst/>
          </a:prstGeom>
          <a:noFill/>
        </p:spPr>
        <p:txBody>
          <a:bodyPr wrap="none" rtlCol="0">
            <a:spAutoFit/>
          </a:bodyPr>
          <a:lstStyle/>
          <a:p>
            <a:r>
              <a:rPr lang="en-GB" sz="1200" dirty="0" smtClean="0">
                <a:latin typeface="Segoe UI" pitchFamily="34" charset="0"/>
                <a:ea typeface="Segoe UI" pitchFamily="34" charset="0"/>
                <a:cs typeface="Segoe UI" pitchFamily="34" charset="0"/>
              </a:rPr>
              <a:t>1. </a:t>
            </a:r>
            <a:endParaRPr lang="es-MX" sz="1200" dirty="0">
              <a:latin typeface="Segoe UI" pitchFamily="34" charset="0"/>
              <a:ea typeface="Segoe UI" pitchFamily="34" charset="0"/>
              <a:cs typeface="Segoe UI" pitchFamily="34" charset="0"/>
            </a:endParaRPr>
          </a:p>
        </p:txBody>
      </p:sp>
      <p:sp>
        <p:nvSpPr>
          <p:cNvPr id="11" name="Marcador de contenido 10"/>
          <p:cNvSpPr>
            <a:spLocks noGrp="1"/>
          </p:cNvSpPr>
          <p:nvPr>
            <p:ph idx="1"/>
          </p:nvPr>
        </p:nvSpPr>
        <p:spPr>
          <a:xfrm>
            <a:off x="663028" y="1556792"/>
            <a:ext cx="7227203" cy="1440159"/>
          </a:xfrm>
        </p:spPr>
        <p:txBody>
          <a:bodyPr>
            <a:normAutofit/>
          </a:bodyPr>
          <a:lstStyle/>
          <a:p>
            <a:r>
              <a:rPr lang="es-ES" sz="1600" b="1" dirty="0" smtClean="0"/>
              <a:t>Microempresa:</a:t>
            </a:r>
          </a:p>
          <a:p>
            <a:pPr marL="228600" lvl="1" indent="0" algn="just">
              <a:buNone/>
            </a:pPr>
            <a:r>
              <a:rPr lang="es-CO" sz="1600" dirty="0"/>
              <a:t>a) Planta de personal no superior a los diez (10) trabajadores</a:t>
            </a:r>
            <a:endParaRPr lang="es-ES" sz="1600" dirty="0"/>
          </a:p>
          <a:p>
            <a:pPr marL="228600" lvl="1" indent="0" algn="just">
              <a:buNone/>
            </a:pPr>
            <a:r>
              <a:rPr lang="es-CO" sz="1600" dirty="0"/>
              <a:t>b) Activos totales excluida la vivienda por valor inferior a quinientos (500) salarios mínimos mensuales legales </a:t>
            </a:r>
            <a:r>
              <a:rPr lang="es-CO" sz="1600" dirty="0" smtClean="0"/>
              <a:t>vigentes ( Inferior a USD 151.153)</a:t>
            </a:r>
            <a:endParaRPr lang="es-ES" sz="1600" dirty="0"/>
          </a:p>
        </p:txBody>
      </p:sp>
      <p:sp>
        <p:nvSpPr>
          <p:cNvPr id="13" name="Marcador de contenido 10"/>
          <p:cNvSpPr txBox="1">
            <a:spLocks/>
          </p:cNvSpPr>
          <p:nvPr/>
        </p:nvSpPr>
        <p:spPr>
          <a:xfrm>
            <a:off x="663028" y="3068960"/>
            <a:ext cx="7227203" cy="1728192"/>
          </a:xfrm>
          <a:prstGeom prst="rect">
            <a:avLst/>
          </a:prstGeom>
          <a:solidFill>
            <a:schemeClr val="accent1">
              <a:lumMod val="40000"/>
              <a:lumOff val="60000"/>
            </a:schemeClr>
          </a:solidFill>
        </p:spPr>
        <p:txBody>
          <a:bodyPr vert="horz" lIns="91440" tIns="45720" rIns="91440" bIns="45720" rtlCol="0" anchor="ct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s-ES" sz="1600" b="1" dirty="0" smtClean="0"/>
              <a:t>Pequeña empresa:</a:t>
            </a:r>
          </a:p>
          <a:p>
            <a:pPr marL="228600" lvl="1" indent="0" algn="just">
              <a:buNone/>
            </a:pPr>
            <a:r>
              <a:rPr lang="es-CO" sz="1600" dirty="0"/>
              <a:t>a) Planta de personal entre once (11) y cincuenta (50) trabajadores.</a:t>
            </a:r>
            <a:endParaRPr lang="es-ES" sz="1600" dirty="0"/>
          </a:p>
          <a:p>
            <a:pPr marL="228600" lvl="1" indent="0" algn="just">
              <a:buNone/>
            </a:pPr>
            <a:r>
              <a:rPr lang="es-CO" sz="1600" dirty="0"/>
              <a:t>b) Activos totales por valor entre quinientos uno (501) y menos de cinco mil (5.000) salarios mínimos mensuales legales vigentes</a:t>
            </a:r>
            <a:r>
              <a:rPr lang="es-CO" sz="1600" dirty="0" smtClean="0"/>
              <a:t>.</a:t>
            </a:r>
            <a:r>
              <a:rPr lang="es-CO" sz="1600" dirty="0"/>
              <a:t> </a:t>
            </a:r>
            <a:r>
              <a:rPr lang="es-CO" sz="1600" dirty="0" smtClean="0"/>
              <a:t>(Inferior </a:t>
            </a:r>
            <a:r>
              <a:rPr lang="es-CO" sz="1600" dirty="0"/>
              <a:t>a USD </a:t>
            </a:r>
            <a:r>
              <a:rPr lang="es-CO" sz="1600" dirty="0" smtClean="0"/>
              <a:t>1.511.538).</a:t>
            </a:r>
            <a:endParaRPr lang="es-ES" sz="1600" dirty="0"/>
          </a:p>
        </p:txBody>
      </p:sp>
      <p:sp>
        <p:nvSpPr>
          <p:cNvPr id="14" name="Marcador de contenido 10"/>
          <p:cNvSpPr txBox="1">
            <a:spLocks/>
          </p:cNvSpPr>
          <p:nvPr/>
        </p:nvSpPr>
        <p:spPr>
          <a:xfrm>
            <a:off x="663027" y="5013176"/>
            <a:ext cx="7227203" cy="1728192"/>
          </a:xfrm>
          <a:prstGeom prst="rect">
            <a:avLst/>
          </a:prstGeom>
        </p:spPr>
        <p:txBody>
          <a:bodyPr vert="horz" lIns="91440" tIns="45720" rIns="91440" bIns="45720" rtlCol="0" anchor="ct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s-ES" sz="1600" b="1" dirty="0" smtClean="0"/>
              <a:t>Mediana empresa:</a:t>
            </a:r>
          </a:p>
          <a:p>
            <a:pPr marL="228600" lvl="1" indent="0" algn="just">
              <a:buNone/>
            </a:pPr>
            <a:r>
              <a:rPr lang="es-CO" sz="1600" dirty="0"/>
              <a:t>a) Planta de personal entre cincuenta y uno (51) y doscientos (200) trabajadores.</a:t>
            </a:r>
            <a:endParaRPr lang="es-ES" sz="1600" dirty="0"/>
          </a:p>
          <a:p>
            <a:pPr marL="228600" lvl="1" indent="0" algn="just">
              <a:buNone/>
            </a:pPr>
            <a:r>
              <a:rPr lang="es-CO" sz="1600" dirty="0"/>
              <a:t>b) Activos totales por valor entre cinco mil uno (5.001) a treinta mil (30.000) salarios mínimos mensuales legales vigentes</a:t>
            </a:r>
            <a:r>
              <a:rPr lang="es-CO" sz="1600" dirty="0" smtClean="0"/>
              <a:t>. </a:t>
            </a:r>
            <a:r>
              <a:rPr lang="es-CO" sz="1600" dirty="0"/>
              <a:t>(Inferior a USD </a:t>
            </a:r>
            <a:r>
              <a:rPr lang="es-CO" sz="1600" dirty="0" smtClean="0"/>
              <a:t>9.069.230).</a:t>
            </a:r>
            <a:endParaRPr lang="es-ES" sz="1600" dirty="0"/>
          </a:p>
          <a:p>
            <a:pPr marL="228600" lvl="1" indent="0">
              <a:buNone/>
            </a:pPr>
            <a:endParaRPr lang="es-ES" sz="1600" dirty="0"/>
          </a:p>
        </p:txBody>
      </p:sp>
      <p:sp>
        <p:nvSpPr>
          <p:cNvPr id="15" name="Marcador de contenido 10"/>
          <p:cNvSpPr txBox="1">
            <a:spLocks/>
          </p:cNvSpPr>
          <p:nvPr/>
        </p:nvSpPr>
        <p:spPr>
          <a:xfrm>
            <a:off x="663026" y="1210740"/>
            <a:ext cx="7227203" cy="735513"/>
          </a:xfrm>
          <a:prstGeom prst="rect">
            <a:avLst/>
          </a:prstGeom>
        </p:spPr>
        <p:txBody>
          <a:bodyPr vert="horz" lIns="91440" tIns="45720" rIns="91440" bIns="45720" rtlCol="0" anchor="ct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endParaRPr lang="es-ES" sz="2000" b="1" dirty="0" smtClean="0"/>
          </a:p>
        </p:txBody>
      </p:sp>
    </p:spTree>
    <p:extLst>
      <p:ext uri="{BB962C8B-B14F-4D97-AF65-F5344CB8AC3E}">
        <p14:creationId xmlns:p14="http://schemas.microsoft.com/office/powerpoint/2010/main" val="3005096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59154" y="6361583"/>
            <a:ext cx="343364" cy="276999"/>
          </a:xfrm>
          <a:prstGeom prst="rect">
            <a:avLst/>
          </a:prstGeom>
          <a:noFill/>
        </p:spPr>
        <p:txBody>
          <a:bodyPr wrap="none" rtlCol="0">
            <a:spAutoFit/>
          </a:bodyPr>
          <a:lstStyle/>
          <a:p>
            <a:r>
              <a:rPr lang="en-GB" sz="1200" dirty="0" smtClean="0">
                <a:latin typeface="Segoe UI" pitchFamily="34" charset="0"/>
                <a:ea typeface="Segoe UI" pitchFamily="34" charset="0"/>
                <a:cs typeface="Segoe UI" pitchFamily="34" charset="0"/>
              </a:rPr>
              <a:t>1. </a:t>
            </a:r>
            <a:endParaRPr lang="es-MX" sz="1200" dirty="0">
              <a:latin typeface="Segoe UI" pitchFamily="34" charset="0"/>
              <a:ea typeface="Segoe UI" pitchFamily="34" charset="0"/>
              <a:cs typeface="Segoe UI" pitchFamily="34" charset="0"/>
            </a:endParaRPr>
          </a:p>
        </p:txBody>
      </p:sp>
      <p:pic>
        <p:nvPicPr>
          <p:cNvPr id="5122" name="Picture 2" descr="80.8% del empleo es generado por Py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32" y="2204864"/>
            <a:ext cx="3507279" cy="19800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96.4% de los establecimientos son Py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106" y="2204864"/>
            <a:ext cx="3507278" cy="198005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85932" y="4509120"/>
            <a:ext cx="7442452" cy="923330"/>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Las </a:t>
            </a:r>
            <a:r>
              <a:rPr lang="es-ES" dirty="0" err="1">
                <a:latin typeface="Arial" panose="020B0604020202020204" pitchFamily="34" charset="0"/>
                <a:cs typeface="Arial" panose="020B0604020202020204" pitchFamily="34" charset="0"/>
              </a:rPr>
              <a:t>Mipymes</a:t>
            </a:r>
            <a:r>
              <a:rPr lang="es-ES" dirty="0">
                <a:latin typeface="Arial" panose="020B0604020202020204" pitchFamily="34" charset="0"/>
                <a:cs typeface="Arial" panose="020B0604020202020204" pitchFamily="34" charset="0"/>
              </a:rPr>
              <a:t> representan el </a:t>
            </a:r>
            <a:r>
              <a:rPr lang="es-ES" b="1" dirty="0">
                <a:latin typeface="Arial" panose="020B0604020202020204" pitchFamily="34" charset="0"/>
                <a:cs typeface="Arial" panose="020B0604020202020204" pitchFamily="34" charset="0"/>
              </a:rPr>
              <a:t>96.4%</a:t>
            </a:r>
            <a:r>
              <a:rPr lang="es-ES" dirty="0">
                <a:latin typeface="Arial" panose="020B0604020202020204" pitchFamily="34" charset="0"/>
                <a:cs typeface="Arial" panose="020B0604020202020204" pitchFamily="34" charset="0"/>
              </a:rPr>
              <a:t> de los establecimientos empresariales de Colombia, generan el </a:t>
            </a:r>
            <a:r>
              <a:rPr lang="es-ES" b="1" dirty="0">
                <a:latin typeface="Arial" panose="020B0604020202020204" pitchFamily="34" charset="0"/>
                <a:cs typeface="Arial" panose="020B0604020202020204" pitchFamily="34" charset="0"/>
              </a:rPr>
              <a:t>80.8%</a:t>
            </a:r>
            <a:r>
              <a:rPr lang="es-ES" dirty="0">
                <a:latin typeface="Arial" panose="020B0604020202020204" pitchFamily="34" charset="0"/>
                <a:cs typeface="Arial" panose="020B0604020202020204" pitchFamily="34" charset="0"/>
              </a:rPr>
              <a:t> del empleo del país, y tienen presencia en los diferentes sectores productivos.</a:t>
            </a:r>
            <a:endParaRPr lang="es-CO" dirty="0">
              <a:latin typeface="Arial" panose="020B0604020202020204" pitchFamily="34" charset="0"/>
              <a:cs typeface="Arial" panose="020B0604020202020204" pitchFamily="34" charset="0"/>
            </a:endParaRPr>
          </a:p>
        </p:txBody>
      </p:sp>
      <p:sp>
        <p:nvSpPr>
          <p:cNvPr id="9" name="Título 1"/>
          <p:cNvSpPr>
            <a:spLocks noGrp="1"/>
          </p:cNvSpPr>
          <p:nvPr>
            <p:ph type="title"/>
          </p:nvPr>
        </p:nvSpPr>
        <p:spPr>
          <a:xfrm>
            <a:off x="498474" y="484094"/>
            <a:ext cx="7556313" cy="1116106"/>
          </a:xfrm>
        </p:spPr>
        <p:txBody>
          <a:bodyPr/>
          <a:lstStyle/>
          <a:p>
            <a:pPr algn="r"/>
            <a:r>
              <a:rPr lang="es-ES" sz="2800" b="1" dirty="0" smtClean="0"/>
              <a:t>Participación de las </a:t>
            </a:r>
            <a:r>
              <a:rPr lang="es-ES" sz="2800" b="1" dirty="0" err="1" smtClean="0"/>
              <a:t>Mypime</a:t>
            </a:r>
            <a:r>
              <a:rPr lang="es-ES" sz="2800" b="1" dirty="0" smtClean="0"/>
              <a:t> en </a:t>
            </a:r>
            <a:br>
              <a:rPr lang="es-ES" sz="2800" b="1" dirty="0" smtClean="0"/>
            </a:br>
            <a:r>
              <a:rPr lang="es-ES" sz="2800" b="1" dirty="0" smtClean="0"/>
              <a:t>la Economía Colombiana</a:t>
            </a:r>
            <a:endParaRPr lang="es-ES" sz="2800" b="1" dirty="0"/>
          </a:p>
        </p:txBody>
      </p:sp>
      <p:graphicFrame>
        <p:nvGraphicFramePr>
          <p:cNvPr id="10" name="3 Tabla"/>
          <p:cNvGraphicFramePr>
            <a:graphicFrameLocks noGrp="1"/>
          </p:cNvGraphicFramePr>
          <p:nvPr>
            <p:extLst>
              <p:ext uri="{D42A27DB-BD31-4B8C-83A1-F6EECF244321}">
                <p14:modId xmlns:p14="http://schemas.microsoft.com/office/powerpoint/2010/main" val="3946827420"/>
              </p:ext>
            </p:extLst>
          </p:nvPr>
        </p:nvGraphicFramePr>
        <p:xfrm>
          <a:off x="8194112" y="4365104"/>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695763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dirty="0" smtClean="0"/>
              <a:t>Participación de las </a:t>
            </a:r>
            <a:r>
              <a:rPr lang="es-ES" sz="2800" dirty="0" err="1" smtClean="0"/>
              <a:t>Mypime</a:t>
            </a:r>
            <a:r>
              <a:rPr lang="es-ES" sz="2800" dirty="0" smtClean="0"/>
              <a:t> en </a:t>
            </a:r>
            <a:br>
              <a:rPr lang="es-ES" sz="2800" dirty="0" smtClean="0"/>
            </a:br>
            <a:r>
              <a:rPr lang="es-ES" sz="2800" dirty="0" smtClean="0"/>
              <a:t>la Economía Colombiana</a:t>
            </a:r>
            <a:endParaRPr lang="es-ES" sz="2800" dirty="0"/>
          </a:p>
        </p:txBody>
      </p:sp>
      <p:sp>
        <p:nvSpPr>
          <p:cNvPr id="3" name="Marcador de contenido 2"/>
          <p:cNvSpPr>
            <a:spLocks noGrp="1"/>
          </p:cNvSpPr>
          <p:nvPr>
            <p:ph idx="1"/>
          </p:nvPr>
        </p:nvSpPr>
        <p:spPr/>
        <p:txBody>
          <a:bodyPr/>
          <a:lstStyle/>
          <a:p>
            <a:endParaRPr lang="es-ES"/>
          </a:p>
        </p:txBody>
      </p:sp>
      <p:pic>
        <p:nvPicPr>
          <p:cNvPr id="5" name="Imagen 4"/>
          <p:cNvPicPr>
            <a:picLocks noChangeAspect="1"/>
          </p:cNvPicPr>
          <p:nvPr/>
        </p:nvPicPr>
        <p:blipFill>
          <a:blip r:embed="rId2"/>
          <a:stretch>
            <a:fillRect/>
          </a:stretch>
        </p:blipFill>
        <p:spPr>
          <a:xfrm>
            <a:off x="323528" y="1981200"/>
            <a:ext cx="7586897" cy="3548061"/>
          </a:xfrm>
          <a:prstGeom prst="rect">
            <a:avLst/>
          </a:prstGeom>
        </p:spPr>
      </p:pic>
      <p:sp>
        <p:nvSpPr>
          <p:cNvPr id="6" name="Título 1"/>
          <p:cNvSpPr txBox="1">
            <a:spLocks/>
          </p:cNvSpPr>
          <p:nvPr/>
        </p:nvSpPr>
        <p:spPr>
          <a:xfrm>
            <a:off x="539552" y="5741894"/>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Segoe UI" pitchFamily="34" charset="0"/>
                <a:ea typeface="Segoe UI" pitchFamily="34" charset="0"/>
                <a:cs typeface="Segoe UI" pitchFamily="34" charset="0"/>
              </a:defRPr>
            </a:lvl1pPr>
          </a:lstStyle>
          <a:p>
            <a:pPr algn="r"/>
            <a:r>
              <a:rPr lang="es-ES" sz="900" dirty="0" smtClean="0"/>
              <a:t>Fuente: MINCIT</a:t>
            </a:r>
            <a:endParaRPr lang="es-ES" sz="900" dirty="0"/>
          </a:p>
        </p:txBody>
      </p:sp>
      <p:graphicFrame>
        <p:nvGraphicFramePr>
          <p:cNvPr id="7" name="3 Tabla"/>
          <p:cNvGraphicFramePr>
            <a:graphicFrameLocks noGrp="1"/>
          </p:cNvGraphicFramePr>
          <p:nvPr>
            <p:extLst/>
          </p:nvPr>
        </p:nvGraphicFramePr>
        <p:xfrm>
          <a:off x="8129158" y="4598894"/>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3222528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sz="2800" dirty="0" smtClean="0"/>
              <a:t>Valor de las compras públicas 2012</a:t>
            </a:r>
            <a:br>
              <a:rPr lang="es-ES" sz="2800" dirty="0" smtClean="0"/>
            </a:br>
            <a:r>
              <a:rPr lang="es-ES" sz="1600" dirty="0" smtClean="0"/>
              <a:t>Cifras en USD</a:t>
            </a:r>
            <a:endParaRPr lang="es-ES" sz="2800" dirty="0"/>
          </a:p>
        </p:txBody>
      </p:sp>
      <p:graphicFrame>
        <p:nvGraphicFramePr>
          <p:cNvPr id="7" name="3 Tabla"/>
          <p:cNvGraphicFramePr>
            <a:graphicFrameLocks noGrp="1"/>
          </p:cNvGraphicFramePr>
          <p:nvPr>
            <p:extLst/>
          </p:nvPr>
        </p:nvGraphicFramePr>
        <p:xfrm>
          <a:off x="8129158" y="4598894"/>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3477974963"/>
              </p:ext>
            </p:extLst>
          </p:nvPr>
        </p:nvGraphicFramePr>
        <p:xfrm>
          <a:off x="755576" y="2057400"/>
          <a:ext cx="6102424" cy="3675856"/>
        </p:xfrm>
        <a:graphic>
          <a:graphicData uri="http://schemas.openxmlformats.org/drawingml/2006/chart">
            <c:chart xmlns:c="http://schemas.openxmlformats.org/drawingml/2006/chart" xmlns:r="http://schemas.openxmlformats.org/officeDocument/2006/relationships" r:id="rId2"/>
          </a:graphicData>
        </a:graphic>
      </p:graphicFrame>
      <p:sp>
        <p:nvSpPr>
          <p:cNvPr id="10" name="Título 1"/>
          <p:cNvSpPr txBox="1">
            <a:spLocks/>
          </p:cNvSpPr>
          <p:nvPr/>
        </p:nvSpPr>
        <p:spPr>
          <a:xfrm>
            <a:off x="251520" y="5805264"/>
            <a:ext cx="7556313" cy="68405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Segoe UI" pitchFamily="34" charset="0"/>
                <a:ea typeface="Segoe UI" pitchFamily="34" charset="0"/>
                <a:cs typeface="Segoe UI" pitchFamily="34" charset="0"/>
              </a:defRPr>
            </a:lvl1pPr>
          </a:lstStyle>
          <a:p>
            <a:pPr algn="r"/>
            <a:r>
              <a:rPr lang="es-ES" sz="1200" dirty="0" smtClean="0"/>
              <a:t>Fuente: SECOP</a:t>
            </a:r>
            <a:endParaRPr lang="es-ES" sz="2000" dirty="0"/>
          </a:p>
        </p:txBody>
      </p:sp>
    </p:spTree>
    <p:extLst>
      <p:ext uri="{BB962C8B-B14F-4D97-AF65-F5344CB8AC3E}">
        <p14:creationId xmlns:p14="http://schemas.microsoft.com/office/powerpoint/2010/main" val="4003017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797152"/>
            <a:ext cx="1844824" cy="1844824"/>
          </a:xfrm>
          <a:prstGeom prst="rect">
            <a:avLst/>
          </a:prstGeom>
        </p:spPr>
      </p:pic>
      <p:sp>
        <p:nvSpPr>
          <p:cNvPr id="2" name="1 Título"/>
          <p:cNvSpPr>
            <a:spLocks noGrp="1"/>
          </p:cNvSpPr>
          <p:nvPr>
            <p:ph type="title"/>
          </p:nvPr>
        </p:nvSpPr>
        <p:spPr>
          <a:xfrm>
            <a:off x="498474" y="484094"/>
            <a:ext cx="7556313" cy="726646"/>
          </a:xfrm>
        </p:spPr>
        <p:txBody>
          <a:bodyPr/>
          <a:lstStyle/>
          <a:p>
            <a:pPr algn="r"/>
            <a:r>
              <a:rPr lang="es-ES" sz="2800" dirty="0" smtClean="0"/>
              <a:t>Marco normativo.</a:t>
            </a:r>
            <a:r>
              <a:rPr lang="es-ES" dirty="0"/>
              <a:t/>
            </a:r>
            <a:br>
              <a:rPr lang="es-ES" dirty="0"/>
            </a:br>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436693601"/>
              </p:ext>
            </p:extLst>
          </p:nvPr>
        </p:nvGraphicFramePr>
        <p:xfrm>
          <a:off x="8194112" y="4509120"/>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
        <p:nvSpPr>
          <p:cNvPr id="5" name="4 CuadroTexto"/>
          <p:cNvSpPr txBox="1"/>
          <p:nvPr/>
        </p:nvSpPr>
        <p:spPr>
          <a:xfrm>
            <a:off x="159154" y="6361583"/>
            <a:ext cx="343364" cy="276999"/>
          </a:xfrm>
          <a:prstGeom prst="rect">
            <a:avLst/>
          </a:prstGeom>
          <a:noFill/>
        </p:spPr>
        <p:txBody>
          <a:bodyPr wrap="none" rtlCol="0">
            <a:spAutoFit/>
          </a:bodyPr>
          <a:lstStyle/>
          <a:p>
            <a:r>
              <a:rPr lang="en-GB" sz="1200" dirty="0" smtClean="0">
                <a:latin typeface="Segoe UI" pitchFamily="34" charset="0"/>
                <a:ea typeface="Segoe UI" pitchFamily="34" charset="0"/>
                <a:cs typeface="Segoe UI" pitchFamily="34" charset="0"/>
              </a:rPr>
              <a:t>1. </a:t>
            </a:r>
            <a:endParaRPr lang="es-MX" sz="1200" dirty="0">
              <a:latin typeface="Segoe UI" pitchFamily="34" charset="0"/>
              <a:ea typeface="Segoe UI" pitchFamily="34" charset="0"/>
              <a:cs typeface="Segoe UI" pitchFamily="34" charset="0"/>
            </a:endParaRPr>
          </a:p>
        </p:txBody>
      </p:sp>
      <p:sp>
        <p:nvSpPr>
          <p:cNvPr id="11" name="Marcador de contenido 10"/>
          <p:cNvSpPr>
            <a:spLocks noGrp="1"/>
          </p:cNvSpPr>
          <p:nvPr>
            <p:ph idx="1"/>
          </p:nvPr>
        </p:nvSpPr>
        <p:spPr>
          <a:xfrm>
            <a:off x="663028" y="1556792"/>
            <a:ext cx="7227203" cy="1440159"/>
          </a:xfrm>
        </p:spPr>
        <p:txBody>
          <a:bodyPr>
            <a:normAutofit/>
          </a:bodyPr>
          <a:lstStyle/>
          <a:p>
            <a:r>
              <a:rPr lang="es-ES" b="1" dirty="0" smtClean="0"/>
              <a:t>Ley 80 de 1993</a:t>
            </a:r>
          </a:p>
        </p:txBody>
      </p:sp>
      <p:sp>
        <p:nvSpPr>
          <p:cNvPr id="13" name="Marcador de contenido 10"/>
          <p:cNvSpPr txBox="1">
            <a:spLocks/>
          </p:cNvSpPr>
          <p:nvPr/>
        </p:nvSpPr>
        <p:spPr>
          <a:xfrm>
            <a:off x="663028" y="3068960"/>
            <a:ext cx="7227203" cy="1728192"/>
          </a:xfrm>
          <a:prstGeom prst="rect">
            <a:avLst/>
          </a:prstGeom>
          <a:solidFill>
            <a:schemeClr val="accent1">
              <a:lumMod val="40000"/>
              <a:lumOff val="60000"/>
            </a:schemeClr>
          </a:solidFill>
        </p:spPr>
        <p:txBody>
          <a:bodyPr vert="horz" lIns="91440" tIns="45720" rIns="91440" bIns="45720" rtlCol="0" anchor="ct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s-ES" b="1" dirty="0" smtClean="0"/>
              <a:t>Ley 1150 de 2007: Acceso preferente a las compras públicas para las Mipymes  </a:t>
            </a:r>
          </a:p>
        </p:txBody>
      </p:sp>
      <p:sp>
        <p:nvSpPr>
          <p:cNvPr id="14" name="Marcador de contenido 10"/>
          <p:cNvSpPr txBox="1">
            <a:spLocks/>
          </p:cNvSpPr>
          <p:nvPr/>
        </p:nvSpPr>
        <p:spPr>
          <a:xfrm>
            <a:off x="663027" y="5013176"/>
            <a:ext cx="7227203" cy="1728192"/>
          </a:xfrm>
          <a:prstGeom prst="rect">
            <a:avLst/>
          </a:prstGeom>
        </p:spPr>
        <p:txBody>
          <a:bodyPr vert="horz" lIns="91440" tIns="45720" rIns="91440" bIns="45720" rtlCol="0" anchor="ct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s-ES" b="1" dirty="0" smtClean="0"/>
              <a:t>Decreto 1510 de 2013: Incentivos en la contratación pública.</a:t>
            </a:r>
          </a:p>
        </p:txBody>
      </p:sp>
      <p:sp>
        <p:nvSpPr>
          <p:cNvPr id="15" name="Marcador de contenido 10"/>
          <p:cNvSpPr txBox="1">
            <a:spLocks/>
          </p:cNvSpPr>
          <p:nvPr/>
        </p:nvSpPr>
        <p:spPr>
          <a:xfrm>
            <a:off x="663026" y="1210740"/>
            <a:ext cx="7227203" cy="735513"/>
          </a:xfrm>
          <a:prstGeom prst="rect">
            <a:avLst/>
          </a:prstGeom>
        </p:spPr>
        <p:txBody>
          <a:bodyPr vert="horz" lIns="91440" tIns="45720" rIns="91440" bIns="45720" rtlCol="0" anchor="ct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2400" kern="1200">
                <a:solidFill>
                  <a:schemeClr val="tx1">
                    <a:lumMod val="65000"/>
                    <a:lumOff val="35000"/>
                  </a:schemeClr>
                </a:solidFill>
                <a:latin typeface="Segoe UI" pitchFamily="34" charset="0"/>
                <a:ea typeface="Segoe UI" pitchFamily="34" charset="0"/>
                <a:cs typeface="Segoe UI" pitchFamily="34"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endParaRPr lang="es-ES" sz="2000" b="1" dirty="0" smtClean="0"/>
          </a:p>
        </p:txBody>
      </p:sp>
    </p:spTree>
    <p:extLst>
      <p:ext uri="{BB962C8B-B14F-4D97-AF65-F5344CB8AC3E}">
        <p14:creationId xmlns:p14="http://schemas.microsoft.com/office/powerpoint/2010/main" val="1106674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ES" dirty="0" smtClean="0"/>
              <a:t>Institucionalidad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74995404"/>
              </p:ext>
            </p:extLst>
          </p:nvPr>
        </p:nvGraphicFramePr>
        <p:xfrm>
          <a:off x="0" y="1844824"/>
          <a:ext cx="8054975"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3 Tabla"/>
          <p:cNvGraphicFramePr>
            <a:graphicFrameLocks noGrp="1"/>
          </p:cNvGraphicFramePr>
          <p:nvPr>
            <p:extLst>
              <p:ext uri="{D42A27DB-BD31-4B8C-83A1-F6EECF244321}">
                <p14:modId xmlns:p14="http://schemas.microsoft.com/office/powerpoint/2010/main" val="558320150"/>
              </p:ext>
            </p:extLst>
          </p:nvPr>
        </p:nvGraphicFramePr>
        <p:xfrm>
          <a:off x="8194112" y="4509120"/>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3472229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59154" y="6361583"/>
            <a:ext cx="343364" cy="276999"/>
          </a:xfrm>
          <a:prstGeom prst="rect">
            <a:avLst/>
          </a:prstGeom>
          <a:noFill/>
        </p:spPr>
        <p:txBody>
          <a:bodyPr wrap="none" rtlCol="0">
            <a:spAutoFit/>
          </a:bodyPr>
          <a:lstStyle/>
          <a:p>
            <a:r>
              <a:rPr lang="en-GB" sz="1200" dirty="0" smtClean="0">
                <a:latin typeface="Segoe UI" pitchFamily="34" charset="0"/>
                <a:ea typeface="Segoe UI" pitchFamily="34" charset="0"/>
                <a:cs typeface="Segoe UI" pitchFamily="34" charset="0"/>
              </a:rPr>
              <a:t>1. </a:t>
            </a:r>
            <a:endParaRPr lang="es-MX" sz="1200" dirty="0">
              <a:latin typeface="Segoe UI" pitchFamily="34" charset="0"/>
              <a:ea typeface="Segoe UI" pitchFamily="34" charset="0"/>
              <a:cs typeface="Segoe UI"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8"/>
            <a:ext cx="4628123" cy="489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3 Tabla"/>
          <p:cNvGraphicFramePr>
            <a:graphicFrameLocks noGrp="1"/>
          </p:cNvGraphicFramePr>
          <p:nvPr>
            <p:extLst>
              <p:ext uri="{D42A27DB-BD31-4B8C-83A1-F6EECF244321}">
                <p14:modId xmlns:p14="http://schemas.microsoft.com/office/powerpoint/2010/main" val="4043909404"/>
              </p:ext>
            </p:extLst>
          </p:nvPr>
        </p:nvGraphicFramePr>
        <p:xfrm>
          <a:off x="8194112" y="4509120"/>
          <a:ext cx="1058408" cy="2286000"/>
        </p:xfrm>
        <a:graphic>
          <a:graphicData uri="http://schemas.openxmlformats.org/drawingml/2006/table">
            <a:tbl>
              <a:tblPr>
                <a:tableStyleId>{5C22544A-7EE6-4342-B048-85BDC9FD1C3A}</a:tableStyleId>
              </a:tblPr>
              <a:tblGrid>
                <a:gridCol w="1058408"/>
              </a:tblGrid>
              <a:tr h="222745">
                <a:tc>
                  <a:txBody>
                    <a:bodyPr/>
                    <a:lstStyle/>
                    <a:p>
                      <a:r>
                        <a:rPr lang="es-CO" sz="1000" dirty="0" smtClean="0">
                          <a:solidFill>
                            <a:srgbClr val="002060"/>
                          </a:solidFill>
                          <a:latin typeface="Segoe UI" pitchFamily="34" charset="0"/>
                          <a:ea typeface="Segoe UI" pitchFamily="34" charset="0"/>
                          <a:cs typeface="Segoe UI" pitchFamily="34" charset="0"/>
                        </a:rPr>
                        <a:t>Contexto</a:t>
                      </a:r>
                      <a:endParaRPr lang="es-MX" sz="1000" dirty="0">
                        <a:solidFill>
                          <a:srgbClr val="002060"/>
                        </a:solidFill>
                        <a:latin typeface="Segoe UI" pitchFamily="34" charset="0"/>
                        <a:ea typeface="Segoe UI" pitchFamily="34" charset="0"/>
                        <a:cs typeface="Segoe UI" pitchFamily="34" charset="0"/>
                      </a:endParaRPr>
                    </a:p>
                  </a:txBody>
                  <a:tcPr>
                    <a:solidFill>
                      <a:schemeClr val="accent2"/>
                    </a:solidFill>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horizontal.</a:t>
                      </a:r>
                      <a:endParaRPr lang="es-MX" sz="1000" dirty="0">
                        <a:solidFill>
                          <a:srgbClr val="002060"/>
                        </a:solidFill>
                        <a:latin typeface="Segoe UI" pitchFamily="34" charset="0"/>
                        <a:ea typeface="Segoe UI" pitchFamily="34" charset="0"/>
                        <a:cs typeface="Segoe UI" pitchFamily="34" charset="0"/>
                      </a:endParaRPr>
                    </a:p>
                  </a:txBody>
                  <a:tcPr/>
                </a:tc>
              </a:tr>
              <a:tr h="501176">
                <a:tc>
                  <a:txBody>
                    <a:bodyPr/>
                    <a:lstStyle/>
                    <a:p>
                      <a:r>
                        <a:rPr lang="es-ES" sz="1000" dirty="0" smtClean="0">
                          <a:solidFill>
                            <a:srgbClr val="002060"/>
                          </a:solidFill>
                          <a:latin typeface="Segoe UI" pitchFamily="34" charset="0"/>
                          <a:ea typeface="Segoe UI" pitchFamily="34" charset="0"/>
                          <a:cs typeface="Segoe UI" pitchFamily="34" charset="0"/>
                        </a:rPr>
                        <a:t>Políticas de promoción de tipo vertical.</a:t>
                      </a:r>
                      <a:endParaRPr lang="es-MX" sz="1000" dirty="0">
                        <a:solidFill>
                          <a:srgbClr val="002060"/>
                        </a:solidFill>
                        <a:latin typeface="Segoe UI" pitchFamily="34" charset="0"/>
                        <a:ea typeface="Segoe UI" pitchFamily="34" charset="0"/>
                        <a:cs typeface="Segoe UI" pitchFamily="34" charset="0"/>
                      </a:endParaRPr>
                    </a:p>
                  </a:txBody>
                  <a:tcPr/>
                </a:tc>
              </a:tr>
              <a:tr h="640391">
                <a:tc>
                  <a:txBody>
                    <a:bodyPr/>
                    <a:lstStyle/>
                    <a:p>
                      <a:r>
                        <a:rPr lang="es-ES" sz="1000" dirty="0" smtClean="0">
                          <a:solidFill>
                            <a:srgbClr val="002060"/>
                          </a:solidFill>
                          <a:latin typeface="Segoe UI" pitchFamily="34" charset="0"/>
                          <a:ea typeface="Segoe UI" pitchFamily="34" charset="0"/>
                          <a:cs typeface="Segoe UI" pitchFamily="34" charset="0"/>
                        </a:rPr>
                        <a:t>Políticas de prevención de fraude y colusión. </a:t>
                      </a:r>
                      <a:endParaRPr lang="es-MX" sz="1000" dirty="0">
                        <a:solidFill>
                          <a:srgbClr val="002060"/>
                        </a:solidFill>
                        <a:latin typeface="Segoe UI" pitchFamily="34" charset="0"/>
                        <a:ea typeface="Segoe UI" pitchFamily="34" charset="0"/>
                        <a:cs typeface="Segoe UI" pitchFamily="34" charset="0"/>
                      </a:endParaRPr>
                    </a:p>
                  </a:txBody>
                  <a:tcPr/>
                </a:tc>
              </a:tr>
              <a:tr h="222745">
                <a:tc>
                  <a:txBody>
                    <a:bodyPr/>
                    <a:lstStyle/>
                    <a:p>
                      <a:endParaRPr lang="es-MX" sz="1000" dirty="0">
                        <a:solidFill>
                          <a:srgbClr val="002060"/>
                        </a:solidFill>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2624187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ICA">
  <a:themeElements>
    <a:clrScheme name="Prueba2">
      <a:dk1>
        <a:sysClr val="windowText" lastClr="000000"/>
      </a:dk1>
      <a:lt1>
        <a:sysClr val="window" lastClr="FFFFFF"/>
      </a:lt1>
      <a:dk2>
        <a:srgbClr val="464653"/>
      </a:dk2>
      <a:lt2>
        <a:srgbClr val="F2F2F2"/>
      </a:lt2>
      <a:accent1>
        <a:srgbClr val="727CA3"/>
      </a:accent1>
      <a:accent2>
        <a:srgbClr val="9292FF"/>
      </a:accent2>
      <a:accent3>
        <a:srgbClr val="00004C"/>
      </a:accent3>
      <a:accent4>
        <a:srgbClr val="00004C"/>
      </a:accent4>
      <a:accent5>
        <a:srgbClr val="00004C"/>
      </a:accent5>
      <a:accent6>
        <a:srgbClr val="00004C"/>
      </a:accent6>
      <a:hlink>
        <a:srgbClr val="B292CA"/>
      </a:hlink>
      <a:folHlink>
        <a:srgbClr val="6B56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2418</TotalTime>
  <Words>1499</Words>
  <Application>Microsoft Office PowerPoint</Application>
  <PresentationFormat>On-screen Show (4:3)</PresentationFormat>
  <Paragraphs>230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METRICA</vt:lpstr>
      <vt:lpstr>Acceso de las Mipyme a las  compras públicas en Colombia</vt:lpstr>
      <vt:lpstr>Contenido</vt:lpstr>
      <vt:lpstr>DEFINICIONES: (Ley 590 de 2000) </vt:lpstr>
      <vt:lpstr>Participación de las Mypime en  la Economía Colombiana</vt:lpstr>
      <vt:lpstr>Participación de las Mypime en  la Economía Colombiana</vt:lpstr>
      <vt:lpstr>Valor de las compras públicas 2012 Cifras en USD</vt:lpstr>
      <vt:lpstr>Marco normativo. </vt:lpstr>
      <vt:lpstr>Institucionalidad </vt:lpstr>
      <vt:lpstr>PowerPoint Presentation</vt:lpstr>
      <vt:lpstr>PowerPoint Presentation</vt:lpstr>
      <vt:lpstr>PowerPoint Presentation</vt:lpstr>
      <vt:lpstr>Contexto</vt:lpstr>
      <vt:lpstr>Dirección de Mipymes</vt:lpstr>
      <vt:lpstr>Colombia compra eficiente</vt:lpstr>
      <vt:lpstr>PowerPoint Presentation</vt:lpstr>
      <vt:lpstr>Colombia Compra Eficiente</vt:lpstr>
      <vt:lpstr>Decreto 1510 de 2013</vt:lpstr>
      <vt:lpstr>Decreto 1510 de 2013</vt:lpstr>
      <vt:lpstr>PowerPoint Presentation</vt:lpstr>
      <vt:lpstr>Superintendencia de Industria y Comercio</vt:lpstr>
      <vt:lpstr>Iniciativas y políticas en el uso de poder de las compras publicas</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Loli</dc:creator>
  <cp:lastModifiedBy>Helena</cp:lastModifiedBy>
  <cp:revision>560</cp:revision>
  <dcterms:created xsi:type="dcterms:W3CDTF">2012-07-17T15:53:14Z</dcterms:created>
  <dcterms:modified xsi:type="dcterms:W3CDTF">2013-11-19T14:24:00Z</dcterms:modified>
</cp:coreProperties>
</file>